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2"/>
  </p:notesMasterIdLst>
  <p:sldIdLst>
    <p:sldId id="257" r:id="rId2"/>
    <p:sldId id="265" r:id="rId3"/>
    <p:sldId id="266" r:id="rId4"/>
    <p:sldId id="269" r:id="rId5"/>
    <p:sldId id="270" r:id="rId6"/>
    <p:sldId id="272" r:id="rId7"/>
    <p:sldId id="281" r:id="rId8"/>
    <p:sldId id="285" r:id="rId9"/>
    <p:sldId id="286" r:id="rId10"/>
    <p:sldId id="2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88"/>
    <p:restoredTop sz="94719"/>
  </p:normalViewPr>
  <p:slideViewPr>
    <p:cSldViewPr snapToGrid="0" snapToObjects="1">
      <p:cViewPr varScale="1">
        <p:scale>
          <a:sx n="36" d="100"/>
          <a:sy n="36" d="100"/>
        </p:scale>
        <p:origin x="-595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5F3727-42A4-F346-9641-5238B51F3840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846F67-A434-1345-8381-443B90A6DCF1}">
      <dgm:prSet phldrT="[Text]"/>
      <dgm:spPr/>
      <dgm:t>
        <a:bodyPr/>
        <a:lstStyle/>
        <a:p>
          <a:pPr algn="ctr"/>
          <a:r>
            <a:rPr lang="en-US" dirty="0" smtClean="0"/>
            <a:t>Patient Consults</a:t>
          </a:r>
          <a:r>
            <a:rPr lang="en-US" baseline="0" dirty="0" smtClean="0"/>
            <a:t> with Physician</a:t>
          </a:r>
          <a:endParaRPr lang="en-US" dirty="0"/>
        </a:p>
      </dgm:t>
    </dgm:pt>
    <dgm:pt modelId="{47560EEE-7D2D-9344-8F2E-6214B938EC3A}" type="parTrans" cxnId="{FF42A7A2-105B-7545-9900-ECF7B492F65C}">
      <dgm:prSet/>
      <dgm:spPr/>
      <dgm:t>
        <a:bodyPr/>
        <a:lstStyle/>
        <a:p>
          <a:endParaRPr lang="en-US"/>
        </a:p>
      </dgm:t>
    </dgm:pt>
    <dgm:pt modelId="{0F600423-3BAF-B742-84C9-CC2641C95176}" type="sibTrans" cxnId="{FF42A7A2-105B-7545-9900-ECF7B492F65C}">
      <dgm:prSet/>
      <dgm:spPr/>
      <dgm:t>
        <a:bodyPr/>
        <a:lstStyle/>
        <a:p>
          <a:endParaRPr lang="en-US"/>
        </a:p>
      </dgm:t>
    </dgm:pt>
    <dgm:pt modelId="{C3AA5B7F-2BB6-6940-B3C8-428E8E177A8E}">
      <dgm:prSet phldrT="[Text]"/>
      <dgm:spPr/>
      <dgm:t>
        <a:bodyPr/>
        <a:lstStyle/>
        <a:p>
          <a:r>
            <a:rPr lang="en-US" dirty="0" smtClean="0"/>
            <a:t>Physician</a:t>
          </a:r>
          <a:r>
            <a:rPr lang="en-US" baseline="0" dirty="0" smtClean="0"/>
            <a:t> completes Medical Document</a:t>
          </a:r>
          <a:endParaRPr lang="en-US" dirty="0"/>
        </a:p>
      </dgm:t>
    </dgm:pt>
    <dgm:pt modelId="{B7772FB7-FFC2-BB42-9BDD-F8BEBBA82125}" type="parTrans" cxnId="{BBF3D434-555E-4A42-8F26-274930C888BC}">
      <dgm:prSet/>
      <dgm:spPr/>
      <dgm:t>
        <a:bodyPr/>
        <a:lstStyle/>
        <a:p>
          <a:endParaRPr lang="en-US"/>
        </a:p>
      </dgm:t>
    </dgm:pt>
    <dgm:pt modelId="{11801053-C9B1-0540-98AB-949C6F6B4C26}" type="sibTrans" cxnId="{BBF3D434-555E-4A42-8F26-274930C888BC}">
      <dgm:prSet/>
      <dgm:spPr/>
      <dgm:t>
        <a:bodyPr/>
        <a:lstStyle/>
        <a:p>
          <a:endParaRPr lang="en-US"/>
        </a:p>
      </dgm:t>
    </dgm:pt>
    <dgm:pt modelId="{15ADB9E7-A089-1144-BC9D-DD02754F90C5}">
      <dgm:prSet phldrT="[Text]" phldr="1"/>
      <dgm:spPr/>
      <dgm:t>
        <a:bodyPr/>
        <a:lstStyle/>
        <a:p>
          <a:endParaRPr lang="en-US" dirty="0"/>
        </a:p>
      </dgm:t>
    </dgm:pt>
    <dgm:pt modelId="{6725C87C-8C0D-4547-AE98-1C3A5243CB17}" type="parTrans" cxnId="{E924D32E-513E-B640-8DF5-A49FBF9B112F}">
      <dgm:prSet/>
      <dgm:spPr/>
      <dgm:t>
        <a:bodyPr/>
        <a:lstStyle/>
        <a:p>
          <a:endParaRPr lang="en-US"/>
        </a:p>
      </dgm:t>
    </dgm:pt>
    <dgm:pt modelId="{9D18490F-C965-A74E-B091-EA88DB362760}" type="sibTrans" cxnId="{E924D32E-513E-B640-8DF5-A49FBF9B112F}">
      <dgm:prSet/>
      <dgm:spPr/>
      <dgm:t>
        <a:bodyPr/>
        <a:lstStyle/>
        <a:p>
          <a:endParaRPr lang="en-US"/>
        </a:p>
      </dgm:t>
    </dgm:pt>
    <dgm:pt modelId="{5CCBEF71-5560-8E49-BE07-E9B30A400F00}">
      <dgm:prSet phldrT="[Text]" phldr="1"/>
      <dgm:spPr/>
      <dgm:t>
        <a:bodyPr/>
        <a:lstStyle/>
        <a:p>
          <a:endParaRPr lang="en-US" dirty="0"/>
        </a:p>
      </dgm:t>
    </dgm:pt>
    <dgm:pt modelId="{77120BA4-8E46-5E40-B7D7-B30B771897CF}" type="parTrans" cxnId="{DCE04806-FE92-5949-8B37-85ADF55CCEF6}">
      <dgm:prSet/>
      <dgm:spPr/>
      <dgm:t>
        <a:bodyPr/>
        <a:lstStyle/>
        <a:p>
          <a:endParaRPr lang="en-US"/>
        </a:p>
      </dgm:t>
    </dgm:pt>
    <dgm:pt modelId="{DA0492D3-0B1A-A74C-B67F-6588014CBECD}" type="sibTrans" cxnId="{DCE04806-FE92-5949-8B37-85ADF55CCEF6}">
      <dgm:prSet/>
      <dgm:spPr/>
      <dgm:t>
        <a:bodyPr/>
        <a:lstStyle/>
        <a:p>
          <a:endParaRPr lang="en-US"/>
        </a:p>
      </dgm:t>
    </dgm:pt>
    <dgm:pt modelId="{9FECFC1B-B342-3C40-BF28-0CE3C35A45AA}">
      <dgm:prSet phldrT="[Text]"/>
      <dgm:spPr/>
      <dgm:t>
        <a:bodyPr/>
        <a:lstStyle/>
        <a:p>
          <a:r>
            <a:rPr lang="en-US" dirty="0" smtClean="0"/>
            <a:t>Patient registers</a:t>
          </a:r>
          <a:r>
            <a:rPr lang="en-US" baseline="0" dirty="0" smtClean="0"/>
            <a:t> with either </a:t>
          </a:r>
          <a:endParaRPr lang="en-US" dirty="0"/>
        </a:p>
      </dgm:t>
    </dgm:pt>
    <dgm:pt modelId="{632EA8A0-50A6-A74A-B0E5-205CD380B420}" type="parTrans" cxnId="{FD97F686-0EC5-6A47-89CB-9CC9486E2D86}">
      <dgm:prSet/>
      <dgm:spPr/>
      <dgm:t>
        <a:bodyPr/>
        <a:lstStyle/>
        <a:p>
          <a:endParaRPr lang="en-US"/>
        </a:p>
      </dgm:t>
    </dgm:pt>
    <dgm:pt modelId="{BF1357AF-09F3-6F44-8901-4CE479F32D6C}" type="sibTrans" cxnId="{FD97F686-0EC5-6A47-89CB-9CC9486E2D86}">
      <dgm:prSet/>
      <dgm:spPr/>
      <dgm:t>
        <a:bodyPr/>
        <a:lstStyle/>
        <a:p>
          <a:endParaRPr lang="en-US"/>
        </a:p>
      </dgm:t>
    </dgm:pt>
    <dgm:pt modelId="{BDC19D8C-BC13-3E42-88C9-58D836790B4A}">
      <dgm:prSet phldrT="[Text]"/>
      <dgm:spPr/>
      <dgm:t>
        <a:bodyPr/>
        <a:lstStyle/>
        <a:p>
          <a:r>
            <a:rPr lang="en-US" dirty="0" smtClean="0"/>
            <a:t>LP</a:t>
          </a:r>
          <a:endParaRPr lang="en-US" dirty="0"/>
        </a:p>
      </dgm:t>
    </dgm:pt>
    <dgm:pt modelId="{A2D4C63B-767B-CC4F-B885-7C0AAA67C9F5}" type="parTrans" cxnId="{EF681B48-2061-D94E-ABE9-7514833B06FD}">
      <dgm:prSet/>
      <dgm:spPr/>
      <dgm:t>
        <a:bodyPr/>
        <a:lstStyle/>
        <a:p>
          <a:endParaRPr lang="en-US"/>
        </a:p>
      </dgm:t>
    </dgm:pt>
    <dgm:pt modelId="{A0C9A7F1-830C-8140-BBB0-561DAA51EDB2}" type="sibTrans" cxnId="{EF681B48-2061-D94E-ABE9-7514833B06FD}">
      <dgm:prSet/>
      <dgm:spPr/>
      <dgm:t>
        <a:bodyPr/>
        <a:lstStyle/>
        <a:p>
          <a:endParaRPr lang="en-US"/>
        </a:p>
      </dgm:t>
    </dgm:pt>
    <dgm:pt modelId="{A524F289-CEB5-974F-9845-55F58266F8E1}">
      <dgm:prSet phldrT="[Text]"/>
      <dgm:spPr/>
      <dgm:t>
        <a:bodyPr/>
        <a:lstStyle/>
        <a:p>
          <a:r>
            <a:rPr lang="en-US" dirty="0" smtClean="0"/>
            <a:t>Health</a:t>
          </a:r>
          <a:r>
            <a:rPr lang="en-US" baseline="0" dirty="0" smtClean="0"/>
            <a:t> Canada</a:t>
          </a:r>
          <a:endParaRPr lang="en-US" dirty="0"/>
        </a:p>
      </dgm:t>
    </dgm:pt>
    <dgm:pt modelId="{127A7C62-6A8E-E04A-B8F9-52FD149C8840}" type="parTrans" cxnId="{2894DC91-AB50-5F46-BA0A-4290E1940AD9}">
      <dgm:prSet/>
      <dgm:spPr/>
      <dgm:t>
        <a:bodyPr/>
        <a:lstStyle/>
        <a:p>
          <a:endParaRPr lang="en-US"/>
        </a:p>
      </dgm:t>
    </dgm:pt>
    <dgm:pt modelId="{A0E5C46A-C581-634A-BDCA-B15C680E797E}" type="sibTrans" cxnId="{2894DC91-AB50-5F46-BA0A-4290E1940AD9}">
      <dgm:prSet/>
      <dgm:spPr/>
      <dgm:t>
        <a:bodyPr/>
        <a:lstStyle/>
        <a:p>
          <a:endParaRPr lang="en-US"/>
        </a:p>
      </dgm:t>
    </dgm:pt>
    <dgm:pt modelId="{B5B0A466-1668-CA44-8943-CF114944F717}">
      <dgm:prSet phldrT="[Text]"/>
      <dgm:spPr/>
      <dgm:t>
        <a:bodyPr/>
        <a:lstStyle/>
        <a:p>
          <a:r>
            <a:rPr lang="en-US" dirty="0" smtClean="0"/>
            <a:t>LP ships cannabis directly to patient</a:t>
          </a:r>
          <a:endParaRPr lang="en-US" dirty="0"/>
        </a:p>
      </dgm:t>
    </dgm:pt>
    <dgm:pt modelId="{A73ABF56-40F0-624B-B46F-EFBEE40A2EED}" type="parTrans" cxnId="{335346F9-2204-9741-A384-C401B28D292C}">
      <dgm:prSet/>
      <dgm:spPr/>
      <dgm:t>
        <a:bodyPr/>
        <a:lstStyle/>
        <a:p>
          <a:endParaRPr lang="en-US"/>
        </a:p>
      </dgm:t>
    </dgm:pt>
    <dgm:pt modelId="{174A0CD8-8A0C-C54F-8AE9-D36FE933FD7C}" type="sibTrans" cxnId="{335346F9-2204-9741-A384-C401B28D292C}">
      <dgm:prSet/>
      <dgm:spPr/>
      <dgm:t>
        <a:bodyPr/>
        <a:lstStyle/>
        <a:p>
          <a:endParaRPr lang="en-US"/>
        </a:p>
      </dgm:t>
    </dgm:pt>
    <dgm:pt modelId="{176D31B6-977D-3646-8133-2BD441FB0BE0}" type="pres">
      <dgm:prSet presAssocID="{515F3727-42A4-F346-9641-5238B51F38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F03A55-AF4D-D04D-A835-F225D8E52477}" type="pres">
      <dgm:prSet presAssocID="{B5B0A466-1668-CA44-8943-CF114944F717}" presName="boxAndChildren" presStyleCnt="0"/>
      <dgm:spPr/>
    </dgm:pt>
    <dgm:pt modelId="{578189D2-874C-144B-A267-C0CED8A2BD37}" type="pres">
      <dgm:prSet presAssocID="{B5B0A466-1668-CA44-8943-CF114944F717}" presName="parentTextBox" presStyleLbl="node1" presStyleIdx="0" presStyleCnt="4"/>
      <dgm:spPr/>
      <dgm:t>
        <a:bodyPr/>
        <a:lstStyle/>
        <a:p>
          <a:endParaRPr lang="en-US"/>
        </a:p>
      </dgm:t>
    </dgm:pt>
    <dgm:pt modelId="{67FA17CA-A439-7C42-98EB-BFE924E71F41}" type="pres">
      <dgm:prSet presAssocID="{BF1357AF-09F3-6F44-8901-4CE479F32D6C}" presName="sp" presStyleCnt="0"/>
      <dgm:spPr/>
    </dgm:pt>
    <dgm:pt modelId="{93901C46-ADF8-9D45-BBB5-D8D98585CC0C}" type="pres">
      <dgm:prSet presAssocID="{9FECFC1B-B342-3C40-BF28-0CE3C35A45AA}" presName="arrowAndChildren" presStyleCnt="0"/>
      <dgm:spPr/>
    </dgm:pt>
    <dgm:pt modelId="{B62B6A00-6A87-0B44-A284-0E115A31BC8E}" type="pres">
      <dgm:prSet presAssocID="{9FECFC1B-B342-3C40-BF28-0CE3C35A45AA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0F45FCA2-BF2B-9A4E-BEC7-B0EF38709F6A}" type="pres">
      <dgm:prSet presAssocID="{9FECFC1B-B342-3C40-BF28-0CE3C35A45AA}" presName="arrow" presStyleLbl="node1" presStyleIdx="1" presStyleCnt="4"/>
      <dgm:spPr/>
      <dgm:t>
        <a:bodyPr/>
        <a:lstStyle/>
        <a:p>
          <a:endParaRPr lang="en-US"/>
        </a:p>
      </dgm:t>
    </dgm:pt>
    <dgm:pt modelId="{33DF3F55-7F66-EA49-A58D-8D4E15365912}" type="pres">
      <dgm:prSet presAssocID="{9FECFC1B-B342-3C40-BF28-0CE3C35A45AA}" presName="descendantArrow" presStyleCnt="0"/>
      <dgm:spPr/>
    </dgm:pt>
    <dgm:pt modelId="{4915684B-6D2A-1A4B-9F1A-D4514DABF0FA}" type="pres">
      <dgm:prSet presAssocID="{BDC19D8C-BC13-3E42-88C9-58D836790B4A}" presName="childTextArrow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13A26-3398-0743-B4F2-2DB3B6143DBD}" type="pres">
      <dgm:prSet presAssocID="{A524F289-CEB5-974F-9845-55F58266F8E1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50F6E-BE2C-AE48-A30F-15778D2DEF14}" type="pres">
      <dgm:prSet presAssocID="{11801053-C9B1-0540-98AB-949C6F6B4C26}" presName="sp" presStyleCnt="0"/>
      <dgm:spPr/>
    </dgm:pt>
    <dgm:pt modelId="{276C0FEE-CF3F-0F49-9BAA-A44CEF8355A6}" type="pres">
      <dgm:prSet presAssocID="{C3AA5B7F-2BB6-6940-B3C8-428E8E177A8E}" presName="arrowAndChildren" presStyleCnt="0"/>
      <dgm:spPr/>
    </dgm:pt>
    <dgm:pt modelId="{F5E588EE-7FD4-A34F-B205-324E10328799}" type="pres">
      <dgm:prSet presAssocID="{C3AA5B7F-2BB6-6940-B3C8-428E8E177A8E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390F6539-9934-9A48-9C30-CCDF5CCE0A99}" type="pres">
      <dgm:prSet presAssocID="{C3AA5B7F-2BB6-6940-B3C8-428E8E177A8E}" presName="arrow" presStyleLbl="node1" presStyleIdx="2" presStyleCnt="4"/>
      <dgm:spPr/>
      <dgm:t>
        <a:bodyPr/>
        <a:lstStyle/>
        <a:p>
          <a:endParaRPr lang="en-US"/>
        </a:p>
      </dgm:t>
    </dgm:pt>
    <dgm:pt modelId="{D0797FC9-2406-FC48-B261-C1B0D3FE5FED}" type="pres">
      <dgm:prSet presAssocID="{C3AA5B7F-2BB6-6940-B3C8-428E8E177A8E}" presName="descendantArrow" presStyleCnt="0"/>
      <dgm:spPr/>
    </dgm:pt>
    <dgm:pt modelId="{BAE1F48F-B434-0A4E-8D82-7B3BDF7FC8BE}" type="pres">
      <dgm:prSet presAssocID="{15ADB9E7-A089-1144-BC9D-DD02754F90C5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4F051-4315-A04E-BCD6-E1B02AE9E3FD}" type="pres">
      <dgm:prSet presAssocID="{5CCBEF71-5560-8E49-BE07-E9B30A400F00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445FF-C60B-B144-AD17-976E80163BB9}" type="pres">
      <dgm:prSet presAssocID="{0F600423-3BAF-B742-84C9-CC2641C95176}" presName="sp" presStyleCnt="0"/>
      <dgm:spPr/>
    </dgm:pt>
    <dgm:pt modelId="{CEA2021F-C82A-BD4E-ADD8-33896A55671A}" type="pres">
      <dgm:prSet presAssocID="{64846F67-A434-1345-8381-443B90A6DCF1}" presName="arrowAndChildren" presStyleCnt="0"/>
      <dgm:spPr/>
    </dgm:pt>
    <dgm:pt modelId="{D4EE8F9E-86EB-DF45-832E-19C157EC3589}" type="pres">
      <dgm:prSet presAssocID="{64846F67-A434-1345-8381-443B90A6DCF1}" presName="parentTextArrow" presStyleLbl="node1" presStyleIdx="3" presStyleCnt="4" custLinFactNeighborX="-5"/>
      <dgm:spPr/>
      <dgm:t>
        <a:bodyPr/>
        <a:lstStyle/>
        <a:p>
          <a:endParaRPr lang="en-US"/>
        </a:p>
      </dgm:t>
    </dgm:pt>
  </dgm:ptLst>
  <dgm:cxnLst>
    <dgm:cxn modelId="{0415E87B-CA60-CF42-ABAC-BACDE4D6BEFB}" type="presOf" srcId="{C3AA5B7F-2BB6-6940-B3C8-428E8E177A8E}" destId="{390F6539-9934-9A48-9C30-CCDF5CCE0A99}" srcOrd="1" destOrd="0" presId="urn:microsoft.com/office/officeart/2005/8/layout/process4"/>
    <dgm:cxn modelId="{7DBA43B9-489C-F843-B0FF-8737BA08AA13}" type="presOf" srcId="{9FECFC1B-B342-3C40-BF28-0CE3C35A45AA}" destId="{B62B6A00-6A87-0B44-A284-0E115A31BC8E}" srcOrd="0" destOrd="0" presId="urn:microsoft.com/office/officeart/2005/8/layout/process4"/>
    <dgm:cxn modelId="{1883A1E6-6A78-B14D-837E-AF3F5A7F92AC}" type="presOf" srcId="{C3AA5B7F-2BB6-6940-B3C8-428E8E177A8E}" destId="{F5E588EE-7FD4-A34F-B205-324E10328799}" srcOrd="0" destOrd="0" presId="urn:microsoft.com/office/officeart/2005/8/layout/process4"/>
    <dgm:cxn modelId="{FF42A7A2-105B-7545-9900-ECF7B492F65C}" srcId="{515F3727-42A4-F346-9641-5238B51F3840}" destId="{64846F67-A434-1345-8381-443B90A6DCF1}" srcOrd="0" destOrd="0" parTransId="{47560EEE-7D2D-9344-8F2E-6214B938EC3A}" sibTransId="{0F600423-3BAF-B742-84C9-CC2641C95176}"/>
    <dgm:cxn modelId="{77E34DA4-FE9F-9340-B7BB-6D6DA380871C}" type="presOf" srcId="{BDC19D8C-BC13-3E42-88C9-58D836790B4A}" destId="{4915684B-6D2A-1A4B-9F1A-D4514DABF0FA}" srcOrd="0" destOrd="0" presId="urn:microsoft.com/office/officeart/2005/8/layout/process4"/>
    <dgm:cxn modelId="{335346F9-2204-9741-A384-C401B28D292C}" srcId="{515F3727-42A4-F346-9641-5238B51F3840}" destId="{B5B0A466-1668-CA44-8943-CF114944F717}" srcOrd="3" destOrd="0" parTransId="{A73ABF56-40F0-624B-B46F-EFBEE40A2EED}" sibTransId="{174A0CD8-8A0C-C54F-8AE9-D36FE933FD7C}"/>
    <dgm:cxn modelId="{DCE04806-FE92-5949-8B37-85ADF55CCEF6}" srcId="{C3AA5B7F-2BB6-6940-B3C8-428E8E177A8E}" destId="{5CCBEF71-5560-8E49-BE07-E9B30A400F00}" srcOrd="1" destOrd="0" parTransId="{77120BA4-8E46-5E40-B7D7-B30B771897CF}" sibTransId="{DA0492D3-0B1A-A74C-B67F-6588014CBECD}"/>
    <dgm:cxn modelId="{E924D32E-513E-B640-8DF5-A49FBF9B112F}" srcId="{C3AA5B7F-2BB6-6940-B3C8-428E8E177A8E}" destId="{15ADB9E7-A089-1144-BC9D-DD02754F90C5}" srcOrd="0" destOrd="0" parTransId="{6725C87C-8C0D-4547-AE98-1C3A5243CB17}" sibTransId="{9D18490F-C965-A74E-B091-EA88DB362760}"/>
    <dgm:cxn modelId="{BBF3D434-555E-4A42-8F26-274930C888BC}" srcId="{515F3727-42A4-F346-9641-5238B51F3840}" destId="{C3AA5B7F-2BB6-6940-B3C8-428E8E177A8E}" srcOrd="1" destOrd="0" parTransId="{B7772FB7-FFC2-BB42-9BDD-F8BEBBA82125}" sibTransId="{11801053-C9B1-0540-98AB-949C6F6B4C26}"/>
    <dgm:cxn modelId="{3F267AEB-5883-994B-8713-6C41CEFF12D3}" type="presOf" srcId="{515F3727-42A4-F346-9641-5238B51F3840}" destId="{176D31B6-977D-3646-8133-2BD441FB0BE0}" srcOrd="0" destOrd="0" presId="urn:microsoft.com/office/officeart/2005/8/layout/process4"/>
    <dgm:cxn modelId="{4EB37A43-2883-F44C-93D2-73AC0580EF42}" type="presOf" srcId="{A524F289-CEB5-974F-9845-55F58266F8E1}" destId="{F9C13A26-3398-0743-B4F2-2DB3B6143DBD}" srcOrd="0" destOrd="0" presId="urn:microsoft.com/office/officeart/2005/8/layout/process4"/>
    <dgm:cxn modelId="{01384395-DAE7-3E4B-BBE1-00DD32FA199E}" type="presOf" srcId="{9FECFC1B-B342-3C40-BF28-0CE3C35A45AA}" destId="{0F45FCA2-BF2B-9A4E-BEC7-B0EF38709F6A}" srcOrd="1" destOrd="0" presId="urn:microsoft.com/office/officeart/2005/8/layout/process4"/>
    <dgm:cxn modelId="{EF681B48-2061-D94E-ABE9-7514833B06FD}" srcId="{9FECFC1B-B342-3C40-BF28-0CE3C35A45AA}" destId="{BDC19D8C-BC13-3E42-88C9-58D836790B4A}" srcOrd="0" destOrd="0" parTransId="{A2D4C63B-767B-CC4F-B885-7C0AAA67C9F5}" sibTransId="{A0C9A7F1-830C-8140-BBB0-561DAA51EDB2}"/>
    <dgm:cxn modelId="{2894DC91-AB50-5F46-BA0A-4290E1940AD9}" srcId="{9FECFC1B-B342-3C40-BF28-0CE3C35A45AA}" destId="{A524F289-CEB5-974F-9845-55F58266F8E1}" srcOrd="1" destOrd="0" parTransId="{127A7C62-6A8E-E04A-B8F9-52FD149C8840}" sibTransId="{A0E5C46A-C581-634A-BDCA-B15C680E797E}"/>
    <dgm:cxn modelId="{DECE1275-5F06-8F47-A208-E8A2825EF39B}" type="presOf" srcId="{5CCBEF71-5560-8E49-BE07-E9B30A400F00}" destId="{CBC4F051-4315-A04E-BCD6-E1B02AE9E3FD}" srcOrd="0" destOrd="0" presId="urn:microsoft.com/office/officeart/2005/8/layout/process4"/>
    <dgm:cxn modelId="{6490309F-4742-EF40-91AE-FC6657D1885F}" type="presOf" srcId="{15ADB9E7-A089-1144-BC9D-DD02754F90C5}" destId="{BAE1F48F-B434-0A4E-8D82-7B3BDF7FC8BE}" srcOrd="0" destOrd="0" presId="urn:microsoft.com/office/officeart/2005/8/layout/process4"/>
    <dgm:cxn modelId="{61DBCCC0-1D6F-6146-BEFC-26FC9145E2BF}" type="presOf" srcId="{B5B0A466-1668-CA44-8943-CF114944F717}" destId="{578189D2-874C-144B-A267-C0CED8A2BD37}" srcOrd="0" destOrd="0" presId="urn:microsoft.com/office/officeart/2005/8/layout/process4"/>
    <dgm:cxn modelId="{FD97F686-0EC5-6A47-89CB-9CC9486E2D86}" srcId="{515F3727-42A4-F346-9641-5238B51F3840}" destId="{9FECFC1B-B342-3C40-BF28-0CE3C35A45AA}" srcOrd="2" destOrd="0" parTransId="{632EA8A0-50A6-A74A-B0E5-205CD380B420}" sibTransId="{BF1357AF-09F3-6F44-8901-4CE479F32D6C}"/>
    <dgm:cxn modelId="{3AF525EF-4A79-2D46-9774-ACA34956DFA9}" type="presOf" srcId="{64846F67-A434-1345-8381-443B90A6DCF1}" destId="{D4EE8F9E-86EB-DF45-832E-19C157EC3589}" srcOrd="0" destOrd="0" presId="urn:microsoft.com/office/officeart/2005/8/layout/process4"/>
    <dgm:cxn modelId="{64F2F487-E190-3A44-B486-E4DD950C86EC}" type="presParOf" srcId="{176D31B6-977D-3646-8133-2BD441FB0BE0}" destId="{47F03A55-AF4D-D04D-A835-F225D8E52477}" srcOrd="0" destOrd="0" presId="urn:microsoft.com/office/officeart/2005/8/layout/process4"/>
    <dgm:cxn modelId="{20CA5F22-E66F-0446-9D28-C0092AE19328}" type="presParOf" srcId="{47F03A55-AF4D-D04D-A835-F225D8E52477}" destId="{578189D2-874C-144B-A267-C0CED8A2BD37}" srcOrd="0" destOrd="0" presId="urn:microsoft.com/office/officeart/2005/8/layout/process4"/>
    <dgm:cxn modelId="{EE717201-46E5-BD4F-966E-40078DC23D09}" type="presParOf" srcId="{176D31B6-977D-3646-8133-2BD441FB0BE0}" destId="{67FA17CA-A439-7C42-98EB-BFE924E71F41}" srcOrd="1" destOrd="0" presId="urn:microsoft.com/office/officeart/2005/8/layout/process4"/>
    <dgm:cxn modelId="{0A772A75-B8D7-EB47-BE3D-B8214D39511E}" type="presParOf" srcId="{176D31B6-977D-3646-8133-2BD441FB0BE0}" destId="{93901C46-ADF8-9D45-BBB5-D8D98585CC0C}" srcOrd="2" destOrd="0" presId="urn:microsoft.com/office/officeart/2005/8/layout/process4"/>
    <dgm:cxn modelId="{2089F804-5E03-BF43-959C-CA62A720305E}" type="presParOf" srcId="{93901C46-ADF8-9D45-BBB5-D8D98585CC0C}" destId="{B62B6A00-6A87-0B44-A284-0E115A31BC8E}" srcOrd="0" destOrd="0" presId="urn:microsoft.com/office/officeart/2005/8/layout/process4"/>
    <dgm:cxn modelId="{F85B7572-51B3-5349-BBAC-74E4356299C8}" type="presParOf" srcId="{93901C46-ADF8-9D45-BBB5-D8D98585CC0C}" destId="{0F45FCA2-BF2B-9A4E-BEC7-B0EF38709F6A}" srcOrd="1" destOrd="0" presId="urn:microsoft.com/office/officeart/2005/8/layout/process4"/>
    <dgm:cxn modelId="{5864C26A-1886-1046-AB36-4491C1C208EE}" type="presParOf" srcId="{93901C46-ADF8-9D45-BBB5-D8D98585CC0C}" destId="{33DF3F55-7F66-EA49-A58D-8D4E15365912}" srcOrd="2" destOrd="0" presId="urn:microsoft.com/office/officeart/2005/8/layout/process4"/>
    <dgm:cxn modelId="{BCBBE1F9-7A83-2F4A-BEF6-DC8B224D8871}" type="presParOf" srcId="{33DF3F55-7F66-EA49-A58D-8D4E15365912}" destId="{4915684B-6D2A-1A4B-9F1A-D4514DABF0FA}" srcOrd="0" destOrd="0" presId="urn:microsoft.com/office/officeart/2005/8/layout/process4"/>
    <dgm:cxn modelId="{8BF09C78-7E38-3942-81AD-54E174A551CC}" type="presParOf" srcId="{33DF3F55-7F66-EA49-A58D-8D4E15365912}" destId="{F9C13A26-3398-0743-B4F2-2DB3B6143DBD}" srcOrd="1" destOrd="0" presId="urn:microsoft.com/office/officeart/2005/8/layout/process4"/>
    <dgm:cxn modelId="{87A26536-CC23-1C44-BEB6-249D4E0581AF}" type="presParOf" srcId="{176D31B6-977D-3646-8133-2BD441FB0BE0}" destId="{A1650F6E-BE2C-AE48-A30F-15778D2DEF14}" srcOrd="3" destOrd="0" presId="urn:microsoft.com/office/officeart/2005/8/layout/process4"/>
    <dgm:cxn modelId="{E5896908-C180-5E4E-910E-54DCADB0A825}" type="presParOf" srcId="{176D31B6-977D-3646-8133-2BD441FB0BE0}" destId="{276C0FEE-CF3F-0F49-9BAA-A44CEF8355A6}" srcOrd="4" destOrd="0" presId="urn:microsoft.com/office/officeart/2005/8/layout/process4"/>
    <dgm:cxn modelId="{0ADA10D3-2D72-DC46-A22B-98952837CD4B}" type="presParOf" srcId="{276C0FEE-CF3F-0F49-9BAA-A44CEF8355A6}" destId="{F5E588EE-7FD4-A34F-B205-324E10328799}" srcOrd="0" destOrd="0" presId="urn:microsoft.com/office/officeart/2005/8/layout/process4"/>
    <dgm:cxn modelId="{3977994F-9F1D-D643-ABFF-9FF85F7F9B7C}" type="presParOf" srcId="{276C0FEE-CF3F-0F49-9BAA-A44CEF8355A6}" destId="{390F6539-9934-9A48-9C30-CCDF5CCE0A99}" srcOrd="1" destOrd="0" presId="urn:microsoft.com/office/officeart/2005/8/layout/process4"/>
    <dgm:cxn modelId="{368EB9A2-9CE2-CE49-A47F-678DAE9856A5}" type="presParOf" srcId="{276C0FEE-CF3F-0F49-9BAA-A44CEF8355A6}" destId="{D0797FC9-2406-FC48-B261-C1B0D3FE5FED}" srcOrd="2" destOrd="0" presId="urn:microsoft.com/office/officeart/2005/8/layout/process4"/>
    <dgm:cxn modelId="{3AD9A90C-C3BF-F146-A137-976BAA17FF05}" type="presParOf" srcId="{D0797FC9-2406-FC48-B261-C1B0D3FE5FED}" destId="{BAE1F48F-B434-0A4E-8D82-7B3BDF7FC8BE}" srcOrd="0" destOrd="0" presId="urn:microsoft.com/office/officeart/2005/8/layout/process4"/>
    <dgm:cxn modelId="{15A603D0-2306-244A-AA1F-F545CFDD05D6}" type="presParOf" srcId="{D0797FC9-2406-FC48-B261-C1B0D3FE5FED}" destId="{CBC4F051-4315-A04E-BCD6-E1B02AE9E3FD}" srcOrd="1" destOrd="0" presId="urn:microsoft.com/office/officeart/2005/8/layout/process4"/>
    <dgm:cxn modelId="{DBCE7301-C678-3F40-B2A0-A0B9D85FBDDF}" type="presParOf" srcId="{176D31B6-977D-3646-8133-2BD441FB0BE0}" destId="{858445FF-C60B-B144-AD17-976E80163BB9}" srcOrd="5" destOrd="0" presId="urn:microsoft.com/office/officeart/2005/8/layout/process4"/>
    <dgm:cxn modelId="{37DD1E3C-9F78-704C-A455-538204170CD5}" type="presParOf" srcId="{176D31B6-977D-3646-8133-2BD441FB0BE0}" destId="{CEA2021F-C82A-BD4E-ADD8-33896A55671A}" srcOrd="6" destOrd="0" presId="urn:microsoft.com/office/officeart/2005/8/layout/process4"/>
    <dgm:cxn modelId="{DA51DDF2-3007-DC48-AE7C-E42EE6653AE0}" type="presParOf" srcId="{CEA2021F-C82A-BD4E-ADD8-33896A55671A}" destId="{D4EE8F9E-86EB-DF45-832E-19C157EC358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189D2-874C-144B-A267-C0CED8A2BD37}">
      <dsp:nvSpPr>
        <dsp:cNvPr id="0" name=""/>
        <dsp:cNvSpPr/>
      </dsp:nvSpPr>
      <dsp:spPr>
        <a:xfrm>
          <a:off x="0" y="2895856"/>
          <a:ext cx="6345238" cy="6335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LP ships cannabis directly to patient</a:t>
          </a:r>
          <a:endParaRPr lang="en-US" sz="1200" kern="1200" dirty="0"/>
        </a:p>
      </dsp:txBody>
      <dsp:txXfrm>
        <a:off x="0" y="2895856"/>
        <a:ext cx="6345238" cy="633542"/>
      </dsp:txXfrm>
    </dsp:sp>
    <dsp:sp modelId="{0F45FCA2-BF2B-9A4E-BEC7-B0EF38709F6A}">
      <dsp:nvSpPr>
        <dsp:cNvPr id="0" name=""/>
        <dsp:cNvSpPr/>
      </dsp:nvSpPr>
      <dsp:spPr>
        <a:xfrm rot="10800000">
          <a:off x="0" y="1930971"/>
          <a:ext cx="6345238" cy="97438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Patient registers</a:t>
          </a:r>
          <a:r>
            <a:rPr lang="en-US" sz="1200" kern="1200" baseline="0" dirty="0" smtClean="0"/>
            <a:t> with either </a:t>
          </a:r>
          <a:endParaRPr lang="en-US" sz="1200" kern="1200" dirty="0"/>
        </a:p>
      </dsp:txBody>
      <dsp:txXfrm rot="-10800000">
        <a:off x="0" y="1930971"/>
        <a:ext cx="6345238" cy="342010"/>
      </dsp:txXfrm>
    </dsp:sp>
    <dsp:sp modelId="{4915684B-6D2A-1A4B-9F1A-D4514DABF0FA}">
      <dsp:nvSpPr>
        <dsp:cNvPr id="0" name=""/>
        <dsp:cNvSpPr/>
      </dsp:nvSpPr>
      <dsp:spPr>
        <a:xfrm>
          <a:off x="0" y="2272981"/>
          <a:ext cx="3172618" cy="2913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LP</a:t>
          </a:r>
          <a:endParaRPr lang="en-US" sz="1700" kern="1200" dirty="0"/>
        </a:p>
      </dsp:txBody>
      <dsp:txXfrm>
        <a:off x="0" y="2272981"/>
        <a:ext cx="3172618" cy="291342"/>
      </dsp:txXfrm>
    </dsp:sp>
    <dsp:sp modelId="{F9C13A26-3398-0743-B4F2-2DB3B6143DBD}">
      <dsp:nvSpPr>
        <dsp:cNvPr id="0" name=""/>
        <dsp:cNvSpPr/>
      </dsp:nvSpPr>
      <dsp:spPr>
        <a:xfrm>
          <a:off x="3172619" y="2272981"/>
          <a:ext cx="3172618" cy="2913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Health</a:t>
          </a:r>
          <a:r>
            <a:rPr lang="en-US" sz="1700" kern="1200" baseline="0" dirty="0" smtClean="0"/>
            <a:t> Canada</a:t>
          </a:r>
          <a:endParaRPr lang="en-US" sz="1700" kern="1200" dirty="0"/>
        </a:p>
      </dsp:txBody>
      <dsp:txXfrm>
        <a:off x="3172619" y="2272981"/>
        <a:ext cx="3172618" cy="291342"/>
      </dsp:txXfrm>
    </dsp:sp>
    <dsp:sp modelId="{390F6539-9934-9A48-9C30-CCDF5CCE0A99}">
      <dsp:nvSpPr>
        <dsp:cNvPr id="0" name=""/>
        <dsp:cNvSpPr/>
      </dsp:nvSpPr>
      <dsp:spPr>
        <a:xfrm rot="10800000">
          <a:off x="0" y="966085"/>
          <a:ext cx="6345238" cy="97438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Physician</a:t>
          </a:r>
          <a:r>
            <a:rPr lang="en-US" sz="1200" kern="1200" baseline="0" dirty="0" smtClean="0"/>
            <a:t> completes Medical Document</a:t>
          </a:r>
          <a:endParaRPr lang="en-US" sz="1200" kern="1200" dirty="0"/>
        </a:p>
      </dsp:txBody>
      <dsp:txXfrm rot="-10800000">
        <a:off x="0" y="966085"/>
        <a:ext cx="6345238" cy="342010"/>
      </dsp:txXfrm>
    </dsp:sp>
    <dsp:sp modelId="{BAE1F48F-B434-0A4E-8D82-7B3BDF7FC8BE}">
      <dsp:nvSpPr>
        <dsp:cNvPr id="0" name=""/>
        <dsp:cNvSpPr/>
      </dsp:nvSpPr>
      <dsp:spPr>
        <a:xfrm>
          <a:off x="0" y="1308096"/>
          <a:ext cx="3172618" cy="2913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0" y="1308096"/>
        <a:ext cx="3172618" cy="291342"/>
      </dsp:txXfrm>
    </dsp:sp>
    <dsp:sp modelId="{CBC4F051-4315-A04E-BCD6-E1B02AE9E3FD}">
      <dsp:nvSpPr>
        <dsp:cNvPr id="0" name=""/>
        <dsp:cNvSpPr/>
      </dsp:nvSpPr>
      <dsp:spPr>
        <a:xfrm>
          <a:off x="3172619" y="1308096"/>
          <a:ext cx="3172618" cy="2913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3172619" y="1308096"/>
        <a:ext cx="3172618" cy="291342"/>
      </dsp:txXfrm>
    </dsp:sp>
    <dsp:sp modelId="{D4EE8F9E-86EB-DF45-832E-19C157EC3589}">
      <dsp:nvSpPr>
        <dsp:cNvPr id="0" name=""/>
        <dsp:cNvSpPr/>
      </dsp:nvSpPr>
      <dsp:spPr>
        <a:xfrm rot="10800000">
          <a:off x="0" y="1200"/>
          <a:ext cx="6345238" cy="97438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Patient Consults</a:t>
          </a:r>
          <a:r>
            <a:rPr lang="en-US" sz="1200" kern="1200" baseline="0" dirty="0" smtClean="0"/>
            <a:t> with Physician</a:t>
          </a:r>
          <a:endParaRPr lang="en-US" sz="1200" kern="1200" dirty="0"/>
        </a:p>
      </dsp:txBody>
      <dsp:txXfrm rot="10800000">
        <a:off x="0" y="1200"/>
        <a:ext cx="6345238" cy="633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FFB48-46D1-A74C-9B2C-772C919FF31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9FF24-A224-AD41-9CF8-20ADBAC6D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84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 that guidance</a:t>
            </a:r>
            <a:r>
              <a:rPr lang="en-US" baseline="0" dirty="0" smtClean="0"/>
              <a:t> document, NOT guidelines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DC57A-CE2C-C944-B075-44BBAA33BF0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2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12DB08A6-AF98-2E47-B3FA-530FD5A9AA4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A5F504D-A50B-E542-9888-E298F5FA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5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08A6-AF98-2E47-B3FA-530FD5A9AA4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504D-A50B-E542-9888-E298F5FA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08A6-AF98-2E47-B3FA-530FD5A9AA4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504D-A50B-E542-9888-E298F5FA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08A6-AF98-2E47-B3FA-530FD5A9AA4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504D-A50B-E542-9888-E298F5FA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36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08A6-AF98-2E47-B3FA-530FD5A9AA4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504D-A50B-E542-9888-E298F5FA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11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08A6-AF98-2E47-B3FA-530FD5A9AA4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504D-A50B-E542-9888-E298F5FA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87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08A6-AF98-2E47-B3FA-530FD5A9AA4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504D-A50B-E542-9888-E298F5FA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60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08A6-AF98-2E47-B3FA-530FD5A9AA4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504D-A50B-E542-9888-E298F5FA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9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08A6-AF98-2E47-B3FA-530FD5A9AA4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504D-A50B-E542-9888-E298F5FA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4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08A6-AF98-2E47-B3FA-530FD5A9AA4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504D-A50B-E542-9888-E298F5FA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6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08A6-AF98-2E47-B3FA-530FD5A9AA4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504D-A50B-E542-9888-E298F5FA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5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08A6-AF98-2E47-B3FA-530FD5A9AA4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504D-A50B-E542-9888-E298F5FA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4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08A6-AF98-2E47-B3FA-530FD5A9AA4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504D-A50B-E542-9888-E298F5FA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4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08A6-AF98-2E47-B3FA-530FD5A9AA4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504D-A50B-E542-9888-E298F5FA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08A6-AF98-2E47-B3FA-530FD5A9AA4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504D-A50B-E542-9888-E298F5FA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7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08A6-AF98-2E47-B3FA-530FD5A9AA4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504D-A50B-E542-9888-E298F5FA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7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08A6-AF98-2E47-B3FA-530FD5A9AA4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504D-A50B-E542-9888-E298F5FA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1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2DB08A6-AF98-2E47-B3FA-530FD5A9AA4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A5F504D-A50B-E542-9888-E298F5FA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0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7704" y="4624668"/>
            <a:ext cx="5615497" cy="13175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Medical Cannabis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Dr. Andrea Burry MSc MD CCFP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5936876"/>
            <a:ext cx="4038600" cy="748553"/>
          </a:xfrm>
        </p:spPr>
        <p:txBody>
          <a:bodyPr/>
          <a:lstStyle/>
          <a:p>
            <a:r>
              <a:rPr lang="en-US" dirty="0" smtClean="0"/>
              <a:t>September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4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of Cannabis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(if any) is the cognitive impairment; short and long term</a:t>
            </a:r>
          </a:p>
          <a:p>
            <a:r>
              <a:rPr lang="en-US" dirty="0" smtClean="0"/>
              <a:t>Driving</a:t>
            </a:r>
          </a:p>
          <a:p>
            <a:r>
              <a:rPr lang="en-US" dirty="0" smtClean="0"/>
              <a:t>Occupational/Safety Sensitive jobs</a:t>
            </a:r>
          </a:p>
          <a:p>
            <a:r>
              <a:rPr lang="en-US" dirty="0" smtClean="0"/>
              <a:t>? Interactions with other substances</a:t>
            </a:r>
          </a:p>
          <a:p>
            <a:r>
              <a:rPr lang="en-US" dirty="0" smtClean="0"/>
              <a:t>? Risk of psychosis</a:t>
            </a:r>
          </a:p>
          <a:p>
            <a:r>
              <a:rPr lang="en-US" dirty="0" smtClean="0"/>
              <a:t>All requires further study; which can be done while </a:t>
            </a:r>
            <a:r>
              <a:rPr lang="en-US" smtClean="0"/>
              <a:t>treating patients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Cannabis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Flowering plant that includes three subspecies; sativa, </a:t>
            </a:r>
            <a:r>
              <a:rPr lang="en-US" dirty="0" err="1" smtClean="0"/>
              <a:t>indica</a:t>
            </a:r>
            <a:r>
              <a:rPr lang="en-US" dirty="0" smtClean="0"/>
              <a:t>, </a:t>
            </a:r>
            <a:r>
              <a:rPr lang="en-US" dirty="0" err="1" smtClean="0"/>
              <a:t>ruderalis</a:t>
            </a:r>
            <a:endParaRPr lang="en-US" dirty="0" smtClean="0"/>
          </a:p>
          <a:p>
            <a:r>
              <a:rPr lang="en-US" dirty="0" smtClean="0"/>
              <a:t>Chemical composition of cannabis is complex</a:t>
            </a:r>
          </a:p>
          <a:p>
            <a:r>
              <a:rPr lang="en-US" dirty="0" smtClean="0"/>
              <a:t>2 chemicals are responsible for the majority of of pharmacological effect, 9-delta-tetrahydrocannbinol (THC) and cannabidiol (CBD)</a:t>
            </a:r>
          </a:p>
          <a:p>
            <a:r>
              <a:rPr lang="en-US" dirty="0" smtClean="0"/>
              <a:t>THC is main reason for recreational </a:t>
            </a:r>
            <a:r>
              <a:rPr lang="en-US" dirty="0" err="1" smtClean="0"/>
              <a:t>use;also</a:t>
            </a:r>
            <a:r>
              <a:rPr lang="en-US" dirty="0" smtClean="0"/>
              <a:t> responsible for many of its useful effects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903" y="4532313"/>
            <a:ext cx="3007419" cy="20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6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Endogenous Endocannabinoid system (ECS)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Newly discovered biological signaling system consisting of cannabinoid receptors, CB1(CNS) and CB2 (immune cells and other peripheral tissues)</a:t>
            </a:r>
          </a:p>
          <a:p>
            <a:r>
              <a:rPr lang="en-US" dirty="0" smtClean="0"/>
              <a:t>These receptors recognize THC and mediate the effects of THC</a:t>
            </a:r>
          </a:p>
          <a:p>
            <a:r>
              <a:rPr lang="en-US" dirty="0" smtClean="0"/>
              <a:t>The other important component of the ECS are the endocannabinoids, chemical transmitters made in body which like THC bind to EC receptors and lead to physiological effects </a:t>
            </a:r>
          </a:p>
          <a:p>
            <a:r>
              <a:rPr lang="en-US" dirty="0" smtClean="0"/>
              <a:t>2 main endocannabinoids are </a:t>
            </a:r>
            <a:r>
              <a:rPr lang="en-US" b="1" dirty="0" smtClean="0"/>
              <a:t>ANANDAMIDE</a:t>
            </a:r>
            <a:r>
              <a:rPr lang="en-US" dirty="0" smtClean="0"/>
              <a:t> and </a:t>
            </a:r>
            <a:r>
              <a:rPr lang="en-US" b="1" dirty="0" smtClean="0"/>
              <a:t>2-ARACHIDONOYLGYYERCOL (2-AG), </a:t>
            </a:r>
            <a:r>
              <a:rPr lang="en-US" dirty="0" smtClean="0"/>
              <a:t>“cannabinoid-like” molecules, acts on cannabinoid receptors, CB1 and CB2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7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Cannabidiol (CBD)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Receptor mechanism unknown</a:t>
            </a:r>
          </a:p>
          <a:p>
            <a:r>
              <a:rPr lang="en-US" dirty="0" smtClean="0"/>
              <a:t>Does not act on CB1/CB2 receptors</a:t>
            </a:r>
          </a:p>
          <a:p>
            <a:r>
              <a:rPr lang="en-US" dirty="0" smtClean="0"/>
              <a:t>Does not have mind altering effects or addictive properties</a:t>
            </a:r>
          </a:p>
          <a:p>
            <a:r>
              <a:rPr lang="en-US" dirty="0" smtClean="0"/>
              <a:t>Has been shown to alleviate psychotic effects in schizophrenia, alleviate anxiety and seizures in some types of epilepsy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CBD/THC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Cannabinoids</a:t>
            </a:r>
          </a:p>
          <a:p>
            <a:pPr lvl="1"/>
            <a:r>
              <a:rPr lang="en-US" dirty="0" smtClean="0"/>
              <a:t>Cannabidiol (CBD) – non-psychoactive</a:t>
            </a:r>
          </a:p>
          <a:p>
            <a:pPr lvl="1"/>
            <a:r>
              <a:rPr lang="en-US" dirty="0" smtClean="0"/>
              <a:t>Tetrahydrocannabinol (THC) – psychoactive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Ratio influences effects</a:t>
            </a:r>
          </a:p>
          <a:p>
            <a:pPr lvl="2"/>
            <a:r>
              <a:rPr lang="en-US" dirty="0" smtClean="0"/>
              <a:t>CBD &gt; THC; analgesia</a:t>
            </a:r>
          </a:p>
          <a:p>
            <a:pPr lvl="2"/>
            <a:r>
              <a:rPr lang="en-US" dirty="0" smtClean="0"/>
              <a:t>THC &gt; CBD; sedation/sleep</a:t>
            </a:r>
          </a:p>
          <a:p>
            <a:pPr lvl="2"/>
            <a:r>
              <a:rPr lang="en-US" dirty="0" smtClean="0"/>
              <a:t>“Entourage” effect of THC, CBD, other “micro-cannabinoids”</a:t>
            </a:r>
          </a:p>
        </p:txBody>
      </p:sp>
    </p:spTree>
    <p:extLst>
      <p:ext uri="{BB962C8B-B14F-4D97-AF65-F5344CB8AC3E}">
        <p14:creationId xmlns:p14="http://schemas.microsoft.com/office/powerpoint/2010/main" val="15519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Cannabinoid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Pharmacologic</a:t>
            </a:r>
          </a:p>
          <a:p>
            <a:pPr lvl="1"/>
            <a:r>
              <a:rPr lang="en-US" dirty="0" smtClean="0"/>
              <a:t>Nabilone (Cesamet)</a:t>
            </a:r>
          </a:p>
          <a:p>
            <a:pPr lvl="1"/>
            <a:r>
              <a:rPr lang="en-US" dirty="0" smtClean="0"/>
              <a:t>Nabiximol (Sativex)</a:t>
            </a:r>
            <a:endParaRPr lang="en-US" dirty="0"/>
          </a:p>
          <a:p>
            <a:r>
              <a:rPr lang="en-US" dirty="0" smtClean="0"/>
              <a:t>Non-Pharmacologic</a:t>
            </a:r>
          </a:p>
          <a:p>
            <a:pPr lvl="1"/>
            <a:r>
              <a:rPr lang="en-US" dirty="0" smtClean="0"/>
              <a:t>Herbal Cannabis</a:t>
            </a:r>
          </a:p>
          <a:p>
            <a:pPr lvl="1"/>
            <a:r>
              <a:rPr lang="en-US" dirty="0" smtClean="0"/>
              <a:t>Associated extracts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for authorizing MC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617386"/>
              </p:ext>
            </p:extLst>
          </p:nvPr>
        </p:nvGraphicFramePr>
        <p:xfrm>
          <a:off x="2390775" y="2489200"/>
          <a:ext cx="6345238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709735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Canada; February 2013</a:t>
            </a:r>
            <a:endParaRPr lang="en-US" dirty="0"/>
          </a:p>
        </p:txBody>
      </p:sp>
      <p:pic>
        <p:nvPicPr>
          <p:cNvPr id="4" name="Content Placeholder 3" descr="Screen Shot 2016-04-11 at 1.41.30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5210" y="2489200"/>
            <a:ext cx="5576368" cy="3530600"/>
          </a:xfrm>
        </p:spPr>
      </p:pic>
    </p:spTree>
    <p:extLst>
      <p:ext uri="{BB962C8B-B14F-4D97-AF65-F5344CB8AC3E}">
        <p14:creationId xmlns:p14="http://schemas.microsoft.com/office/powerpoint/2010/main" val="10530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CCFP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829" y="4113800"/>
            <a:ext cx="1959820" cy="25362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Authorizing Dried Cannabis for Chronic Pain or Anxiety; Preliminary Guidance; September 2014</a:t>
            </a:r>
          </a:p>
          <a:p>
            <a:r>
              <a:rPr lang="en-US" dirty="0" smtClean="0"/>
              <a:t>Summary of Recommendations</a:t>
            </a:r>
          </a:p>
          <a:p>
            <a:pPr>
              <a:buNone/>
            </a:pPr>
            <a:r>
              <a:rPr lang="en-US" dirty="0" smtClean="0"/>
              <a:t>	-only consider for patients with neuropathic pain that have failed standard treatments</a:t>
            </a:r>
          </a:p>
          <a:p>
            <a:pPr>
              <a:buNone/>
            </a:pPr>
            <a:r>
              <a:rPr lang="en-US" dirty="0" smtClean="0"/>
              <a:t>	-adequate trial of other non-pharmacologic and pharmacologic and pharmaceutical cannabinoids (i.e.Nabilone)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41</TotalTime>
  <Words>347</Words>
  <Application>Microsoft Office PowerPoint</Application>
  <PresentationFormat>Custom</PresentationFormat>
  <Paragraphs>58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 Boardroom</vt:lpstr>
      <vt:lpstr>Medical Cannabis  Dr. Andrea Burry MSc MD CCFP</vt:lpstr>
      <vt:lpstr>What is Cannabis</vt:lpstr>
      <vt:lpstr>Endogenous Endocannabinoid system (ECS)</vt:lpstr>
      <vt:lpstr>Cannabidiol (CBD)</vt:lpstr>
      <vt:lpstr>CBD/THC Relationship</vt:lpstr>
      <vt:lpstr>Cannabinoid Availability</vt:lpstr>
      <vt:lpstr>Process for authorizing MC</vt:lpstr>
      <vt:lpstr>Health Canada; February 2013</vt:lpstr>
      <vt:lpstr>CCFP</vt:lpstr>
      <vt:lpstr>Risks of Cannabis Use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Cannabis  Dr. Andrea Burry MSc MD CCFP</dc:title>
  <dc:creator>Microsoft Office User</dc:creator>
  <cp:lastModifiedBy>Sauve, Robin</cp:lastModifiedBy>
  <cp:revision>8</cp:revision>
  <dcterms:created xsi:type="dcterms:W3CDTF">2016-09-08T16:54:00Z</dcterms:created>
  <dcterms:modified xsi:type="dcterms:W3CDTF">2016-09-13T20:53:53Z</dcterms:modified>
</cp:coreProperties>
</file>