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3" r:id="rId1"/>
  </p:sldMasterIdLst>
  <p:notesMasterIdLst>
    <p:notesMasterId r:id="rId18"/>
  </p:notesMasterIdLst>
  <p:handoutMasterIdLst>
    <p:handoutMasterId r:id="rId19"/>
  </p:handoutMasterIdLst>
  <p:sldIdLst>
    <p:sldId id="380" r:id="rId2"/>
    <p:sldId id="469" r:id="rId3"/>
    <p:sldId id="426" r:id="rId4"/>
    <p:sldId id="427" r:id="rId5"/>
    <p:sldId id="442" r:id="rId6"/>
    <p:sldId id="450" r:id="rId7"/>
    <p:sldId id="421" r:id="rId8"/>
    <p:sldId id="473" r:id="rId9"/>
    <p:sldId id="436" r:id="rId10"/>
    <p:sldId id="464" r:id="rId11"/>
    <p:sldId id="458" r:id="rId12"/>
    <p:sldId id="459" r:id="rId13"/>
    <p:sldId id="472" r:id="rId14"/>
    <p:sldId id="474" r:id="rId15"/>
    <p:sldId id="397" r:id="rId16"/>
    <p:sldId id="475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art Rudner" initials="SR" lastIdx="10" clrIdx="0">
    <p:extLst/>
  </p:cmAuthor>
  <p:cmAuthor id="2" name="Richa Sandill" initials="RS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8" autoAdjust="0"/>
    <p:restoredTop sz="86455" autoAdjust="0"/>
  </p:normalViewPr>
  <p:slideViewPr>
    <p:cSldViewPr>
      <p:cViewPr varScale="1">
        <p:scale>
          <a:sx n="58" d="100"/>
          <a:sy n="58" d="100"/>
        </p:scale>
        <p:origin x="85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BF8DE4-92B2-4DEF-A9C1-862EF2BD931D}" type="datetimeFigureOut">
              <a:rPr lang="en-CA" smtClean="0"/>
              <a:t>12/09/2016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1FBA42-4EDD-403F-9816-D6ED7C12414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542373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806FE6-095B-43FA-B483-4BB6432F41E4}" type="datetimeFigureOut">
              <a:rPr lang="en-CA" smtClean="0"/>
              <a:t>12/09/2016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A65E49-03FC-457E-AFB4-713AACC87E8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58259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>
                <a:effectLst/>
              </a:rPr>
              <a:t>Must Be:</a:t>
            </a:r>
          </a:p>
          <a:p>
            <a:pPr lvl="1"/>
            <a:r>
              <a:rPr lang="en-CA" dirty="0">
                <a:effectLst/>
              </a:rPr>
              <a:t>Connected to purpose of employment</a:t>
            </a:r>
          </a:p>
          <a:p>
            <a:pPr lvl="1"/>
            <a:r>
              <a:rPr lang="en-CA" dirty="0">
                <a:effectLst/>
              </a:rPr>
              <a:t>Made in good faith and belief for a specific purpose/goal</a:t>
            </a:r>
          </a:p>
          <a:p>
            <a:pPr lvl="1"/>
            <a:r>
              <a:rPr lang="en-CA" dirty="0">
                <a:effectLst/>
              </a:rPr>
              <a:t>Reasonably needed to achieve that purpose or goal</a:t>
            </a:r>
            <a:endParaRPr lang="en-US" dirty="0">
              <a:effectLst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65E49-03FC-457E-AFB4-713AACC87E81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152874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C23E24-3074-432E-97CE-CEFE2EE3BEE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8401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A8C3E4-AB0D-4732-B28C-83DF70542544}" type="slidenum">
              <a:rPr lang="en-US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8066" name="Rectangle 19"/>
          <p:cNvSpPr txBox="1">
            <a:spLocks noGrp="1" noChangeArrowheads="1"/>
          </p:cNvSpPr>
          <p:nvPr/>
        </p:nvSpPr>
        <p:spPr bwMode="auto">
          <a:xfrm>
            <a:off x="3970338" y="882491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830" tIns="46415" rIns="92830" bIns="46415" anchor="b"/>
          <a:lstStyle>
            <a:lvl1pPr defTabSz="928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4063" indent="-290513" defTabSz="928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0463" indent="-231775" defTabSz="928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24013" indent="-231775" defTabSz="928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9150" indent="-231775" defTabSz="928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6350" indent="-231775" defTabSz="928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3550" indent="-231775" defTabSz="928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0750" indent="-231775" defTabSz="928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7950" indent="-231775" defTabSz="928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69E04B54-EB5B-40CE-A458-D105ED7D5189}" type="slidenum">
              <a:rPr lang="en-US" sz="1200">
                <a:solidFill>
                  <a:prstClr val="black"/>
                </a:solidFill>
              </a:rPr>
              <a:pPr algn="r"/>
              <a:t>16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6913"/>
            <a:ext cx="4646612" cy="3484562"/>
          </a:xfrm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14838"/>
            <a:ext cx="5607050" cy="4179887"/>
          </a:xfrm>
        </p:spPr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026944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65E49-03FC-457E-AFB4-713AACC87E81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584026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Financial Costs</a:t>
            </a:r>
          </a:p>
          <a:p>
            <a:r>
              <a:rPr lang="en-US" sz="1200" dirty="0"/>
              <a:t>High standards for costs – does it cause your company to go out of business?</a:t>
            </a:r>
          </a:p>
          <a:p>
            <a:r>
              <a:rPr lang="en-US" sz="1200" dirty="0"/>
              <a:t>Think about costs in relation to entire organization – what may not cause undue hardship for a big company might cause for small businesses</a:t>
            </a:r>
          </a:p>
          <a:p>
            <a:r>
              <a:rPr lang="en-US" sz="1200" dirty="0"/>
              <a:t>Explore ways to keep costs low or recover through business, e.g. creative designs or phasing in accommodation</a:t>
            </a:r>
          </a:p>
          <a:p>
            <a:endParaRPr lang="en-CA" dirty="0"/>
          </a:p>
          <a:p>
            <a:r>
              <a:rPr lang="en-CA" dirty="0"/>
              <a:t>Health and Safety Risks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sz="1200" dirty="0">
                <a:latin typeface="+mn-lt"/>
              </a:rPr>
              <a:t>Related to rules set by </a:t>
            </a:r>
            <a:r>
              <a:rPr lang="en-CA" sz="1200" dirty="0">
                <a:solidFill>
                  <a:srgbClr val="0000CC"/>
                </a:solidFill>
                <a:latin typeface="+mn-lt"/>
              </a:rPr>
              <a:t>law, industry, or organisation for appropriate safety standards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sz="1200" dirty="0">
                <a:solidFill>
                  <a:srgbClr val="000000"/>
                </a:solidFill>
                <a:latin typeface="+mn-lt"/>
              </a:rPr>
              <a:t>Accommodation that violates the</a:t>
            </a:r>
            <a:r>
              <a:rPr lang="en-CA" sz="1200" dirty="0">
                <a:solidFill>
                  <a:srgbClr val="0000CC"/>
                </a:solidFill>
                <a:latin typeface="+mn-lt"/>
              </a:rPr>
              <a:t> </a:t>
            </a:r>
            <a:r>
              <a:rPr lang="en-CA" sz="1200" i="1" dirty="0">
                <a:solidFill>
                  <a:srgbClr val="0000CC"/>
                </a:solidFill>
                <a:latin typeface="+mn-lt"/>
              </a:rPr>
              <a:t>Ontario Health and Safety Act</a:t>
            </a:r>
            <a:r>
              <a:rPr lang="en-CA" sz="1200" dirty="0">
                <a:solidFill>
                  <a:srgbClr val="0000CC"/>
                </a:solidFill>
                <a:latin typeface="+mn-lt"/>
              </a:rPr>
              <a:t> </a:t>
            </a:r>
            <a:r>
              <a:rPr lang="en-CA" sz="1200" dirty="0">
                <a:solidFill>
                  <a:srgbClr val="000000"/>
                </a:solidFill>
                <a:latin typeface="+mn-lt"/>
              </a:rPr>
              <a:t>regulations, for example, would be undue hardship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  <a:latin typeface="+mn-lt"/>
              </a:rPr>
              <a:t>When accommodation is in place, but creates a significant risk for </a:t>
            </a:r>
            <a:r>
              <a:rPr lang="en-US" sz="1200" dirty="0">
                <a:solidFill>
                  <a:srgbClr val="0000CC"/>
                </a:solidFill>
                <a:latin typeface="+mn-lt"/>
              </a:rPr>
              <a:t>others</a:t>
            </a:r>
            <a:r>
              <a:rPr lang="en-US" sz="1200" dirty="0">
                <a:solidFill>
                  <a:srgbClr val="000000"/>
                </a:solidFill>
                <a:latin typeface="+mn-lt"/>
              </a:rPr>
              <a:t>, it would be undue hardship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.</a:t>
            </a:r>
          </a:p>
          <a:p>
            <a:pPr marL="457200" marR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sz="1400" dirty="0">
                <a:solidFill>
                  <a:srgbClr val="FF0000"/>
                </a:solidFill>
              </a:rPr>
              <a:t>S.25</a:t>
            </a:r>
            <a:r>
              <a:rPr lang="en-CA" sz="1400" dirty="0"/>
              <a:t>: Duty on employers to “</a:t>
            </a:r>
            <a:r>
              <a:rPr lang="en-CA" sz="1400" dirty="0">
                <a:solidFill>
                  <a:srgbClr val="00B050"/>
                </a:solidFill>
              </a:rPr>
              <a:t>take every precaution reasonable in circumstances to protect a worker</a:t>
            </a:r>
            <a:r>
              <a:rPr lang="en-CA" sz="1400" dirty="0"/>
              <a:t>”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000000"/>
              </a:solidFill>
              <a:latin typeface="+mn-lt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65E49-03FC-457E-AFB4-713AACC87E81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973829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Employee cannot rely on privacy</a:t>
            </a:r>
            <a:r>
              <a:rPr lang="en-CA" baseline="0" dirty="0"/>
              <a:t> rights to refuse to cooperate in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65E49-03FC-457E-AFB4-713AACC87E81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889206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65E49-03FC-457E-AFB4-713AACC87E81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41623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63F25A-6EFD-4EAA-8B96-3F33859E15CD}" type="slidenum">
              <a:rPr lang="en-US"/>
              <a:pPr/>
              <a:t>11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5357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63F25A-6EFD-4EAA-8B96-3F33859E15CD}" type="slidenum">
              <a:rPr lang="en-US"/>
              <a:pPr/>
              <a:t>12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0830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65E49-03FC-457E-AFB4-713AACC87E81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34833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31A365-CF31-4DD6-8E86-D3CD9BA3B82E}" type="slidenum">
              <a:rPr lang="en-US"/>
              <a:pPr/>
              <a:t>14</a:t>
            </a:fld>
            <a:endParaRPr lang="en-US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Can be</a:t>
            </a:r>
            <a:r>
              <a:rPr lang="en-CA" baseline="0" dirty="0"/>
              <a:t> part of  broader drug and alcohol policy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41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298" name="Group 2"/>
          <p:cNvGrpSpPr>
            <a:grpSpLocks/>
          </p:cNvGrpSpPr>
          <p:nvPr/>
        </p:nvGrpSpPr>
        <p:grpSpPr bwMode="auto">
          <a:xfrm>
            <a:off x="0" y="-19050"/>
            <a:ext cx="8458200" cy="5943600"/>
            <a:chOff x="0" y="0"/>
            <a:chExt cx="5328" cy="3744"/>
          </a:xfrm>
        </p:grpSpPr>
        <p:sp>
          <p:nvSpPr>
            <p:cNvPr id="55300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>
                <a:gd name="T0" fmla="*/ 5311 w 5328"/>
                <a:gd name="T1" fmla="*/ 3209 h 3689"/>
                <a:gd name="T2" fmla="*/ 0 w 5328"/>
                <a:gd name="T3" fmla="*/ 3689 h 3689"/>
                <a:gd name="T4" fmla="*/ 0 w 5328"/>
                <a:gd name="T5" fmla="*/ 9 h 3689"/>
                <a:gd name="T6" fmla="*/ 5328 w 5328"/>
                <a:gd name="T7" fmla="*/ 0 h 3689"/>
                <a:gd name="T8" fmla="*/ 5311 w 5328"/>
                <a:gd name="T9" fmla="*/ 3209 h 3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5299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>
                <a:gd name="T0" fmla="*/ 5154 w 5155"/>
                <a:gd name="T1" fmla="*/ 1769 h 2304"/>
                <a:gd name="T2" fmla="*/ 0 w 5155"/>
                <a:gd name="T3" fmla="*/ 2304 h 2304"/>
                <a:gd name="T4" fmla="*/ 0 w 5155"/>
                <a:gd name="T5" fmla="*/ 1252 h 2304"/>
                <a:gd name="T6" fmla="*/ 5155 w 5155"/>
                <a:gd name="T7" fmla="*/ 0 h 2304"/>
                <a:gd name="T8" fmla="*/ 5155 w 5155"/>
                <a:gd name="T9" fmla="*/ 1416 h 2304"/>
                <a:gd name="T10" fmla="*/ 5154 w 5155"/>
                <a:gd name="T11" fmla="*/ 1769 h 2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55301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5304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B18CA1B-F2E1-4CE0-92D6-156E285BE94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5305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EC54CB-5E55-496B-8E56-EEAB094CB4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822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FE3036-DCD4-4119-BA57-657BCF9DA68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516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058A17-86E3-454C-9DF0-97511CE7967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261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885EE2-1B95-4BAB-89F4-D064742E1F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915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6AF851-F13F-4F66-A53C-2791236EC6D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263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DA017A-78CE-48F3-8F95-C1B52EE3D68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016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CEEDB2-C02B-4098-BA03-7ACD3C6B8AD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948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92C4AA-0BE8-4E25-BB91-769CD20EB9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61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2AC303-178B-4DF6-B003-9ABC5DE7E22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421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752DB1-A043-4F52-B020-B05F78FBB1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313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274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54275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>
                <a:gd name="T0" fmla="*/ 4800 w 4806"/>
                <a:gd name="T1" fmla="*/ 299 h 665"/>
                <a:gd name="T2" fmla="*/ 0 w 4806"/>
                <a:gd name="T3" fmla="*/ 665 h 665"/>
                <a:gd name="T4" fmla="*/ 0 w 4806"/>
                <a:gd name="T5" fmla="*/ 0 h 665"/>
                <a:gd name="T6" fmla="*/ 4806 w 4806"/>
                <a:gd name="T7" fmla="*/ 1 h 665"/>
                <a:gd name="T8" fmla="*/ 4800 w 4806"/>
                <a:gd name="T9" fmla="*/ 153 h 665"/>
                <a:gd name="T10" fmla="*/ 4800 w 4806"/>
                <a:gd name="T11" fmla="*/ 299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4276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>
                <a:gd name="T0" fmla="*/ 4560 w 4562"/>
                <a:gd name="T1" fmla="*/ 932 h 1199"/>
                <a:gd name="T2" fmla="*/ 0 w 4562"/>
                <a:gd name="T3" fmla="*/ 1199 h 1199"/>
                <a:gd name="T4" fmla="*/ 0 w 4562"/>
                <a:gd name="T5" fmla="*/ 0 h 1199"/>
                <a:gd name="T6" fmla="*/ 4562 w 4562"/>
                <a:gd name="T7" fmla="*/ 0 h 1199"/>
                <a:gd name="T8" fmla="*/ 4560 w 4562"/>
                <a:gd name="T9" fmla="*/ 932 h 1199"/>
                <a:gd name="T10" fmla="*/ 4560 w 4562"/>
                <a:gd name="T11" fmla="*/ 93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5427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5428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fld id="{EBC69B8A-A4DC-4468-B52A-CE38B715B33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" name="Rectangle 1"/>
          <p:cNvSpPr/>
          <p:nvPr userDrawn="1"/>
        </p:nvSpPr>
        <p:spPr bwMode="auto">
          <a:xfrm>
            <a:off x="8686800" y="0"/>
            <a:ext cx="457200" cy="6858000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0" y="0"/>
            <a:ext cx="457199" cy="6889998"/>
          </a:xfrm>
          <a:prstGeom prst="rect">
            <a:avLst/>
          </a:prstGeom>
          <a:solidFill>
            <a:srgbClr val="0000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3" name="Picture 12" descr="RM 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139" y="6014465"/>
            <a:ext cx="3810521" cy="805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CC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hyperlink" Target="mailto:srudner@rudnermacdonald.com" TargetMode="External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jpeg"/><Relationship Id="rId9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76"/>
            <a:ext cx="7772400" cy="1736725"/>
          </a:xfrm>
        </p:spPr>
        <p:txBody>
          <a:bodyPr/>
          <a:lstStyle/>
          <a:p>
            <a:r>
              <a:rPr lang="en-CA" b="1" dirty="0">
                <a:solidFill>
                  <a:srgbClr val="92D050"/>
                </a:solidFill>
              </a:rPr>
              <a:t>Medical Marijuana</a:t>
            </a:r>
            <a:br>
              <a:rPr lang="en-CA" b="1" dirty="0">
                <a:solidFill>
                  <a:srgbClr val="92D050"/>
                </a:solidFill>
              </a:rPr>
            </a:br>
            <a:r>
              <a:rPr lang="en-CA" b="1" dirty="0">
                <a:solidFill>
                  <a:srgbClr val="92D050"/>
                </a:solidFill>
              </a:rPr>
              <a:t> </a:t>
            </a:r>
            <a:r>
              <a:rPr lang="en-CA" b="1" dirty="0">
                <a:solidFill>
                  <a:srgbClr val="00B050"/>
                </a:solidFill>
              </a:rPr>
              <a:t>in the Workplace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1371600" y="2204864"/>
            <a:ext cx="6400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None/>
              <a:defRPr sz="320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accent6"/>
                </a:solidFill>
              </a:rPr>
              <a:t/>
            </a:r>
            <a:br>
              <a:rPr lang="en-US" dirty="0">
                <a:solidFill>
                  <a:schemeClr val="accent6"/>
                </a:solidFill>
              </a:rPr>
            </a:br>
            <a:r>
              <a:rPr lang="en-US" sz="3600" dirty="0">
                <a:solidFill>
                  <a:srgbClr val="FFC000"/>
                </a:solidFill>
              </a:rPr>
              <a:t>Presented by</a:t>
            </a:r>
          </a:p>
          <a:p>
            <a:r>
              <a:rPr lang="en-US" dirty="0">
                <a:solidFill>
                  <a:srgbClr val="FFC000"/>
                </a:solidFill>
              </a:rPr>
              <a:t>Stuart E. Rudner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26643" y="4941168"/>
            <a:ext cx="578934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400" dirty="0" smtClean="0">
                <a:solidFill>
                  <a:srgbClr val="92D050"/>
                </a:solidFill>
                <a:latin typeface="+mj-lt"/>
              </a:rPr>
              <a:t>September 21, 2016</a:t>
            </a:r>
            <a:endParaRPr lang="en-CA" sz="2400" dirty="0">
              <a:solidFill>
                <a:srgbClr val="92D050"/>
              </a:solidFill>
              <a:latin typeface="+mj-lt"/>
            </a:endParaRPr>
          </a:p>
          <a:p>
            <a:pPr algn="ctr"/>
            <a:r>
              <a:rPr lang="en-CA" sz="2400" dirty="0" err="1">
                <a:solidFill>
                  <a:srgbClr val="92D050"/>
                </a:solidFill>
                <a:latin typeface="+mj-lt"/>
              </a:rPr>
              <a:t>Medavie</a:t>
            </a:r>
            <a:r>
              <a:rPr lang="en-CA" sz="2400" dirty="0">
                <a:solidFill>
                  <a:srgbClr val="92D050"/>
                </a:solidFill>
                <a:latin typeface="+mj-lt"/>
              </a:rPr>
              <a:t> Blue Cross </a:t>
            </a:r>
            <a:r>
              <a:rPr lang="en-CA" sz="2400" dirty="0" smtClean="0">
                <a:solidFill>
                  <a:srgbClr val="92D050"/>
                </a:solidFill>
                <a:latin typeface="+mj-lt"/>
              </a:rPr>
              <a:t>Benefits3 Conference</a:t>
            </a:r>
            <a:endParaRPr lang="en-CA" sz="2400" dirty="0">
              <a:solidFill>
                <a:srgbClr val="92D050"/>
              </a:solidFill>
              <a:latin typeface="+mj-lt"/>
            </a:endParaRPr>
          </a:p>
          <a:p>
            <a:pPr algn="ctr"/>
            <a:r>
              <a:rPr lang="en-CA" sz="2400" dirty="0" smtClean="0">
                <a:solidFill>
                  <a:srgbClr val="92D050"/>
                </a:solidFill>
                <a:latin typeface="+mj-lt"/>
              </a:rPr>
              <a:t>Islington Golf Club</a:t>
            </a:r>
            <a:endParaRPr lang="en-US" sz="2400" dirty="0">
              <a:solidFill>
                <a:srgbClr val="92D05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770747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CASE </a:t>
            </a:r>
            <a:r>
              <a:rPr lang="en-CA" b="1" dirty="0">
                <a:solidFill>
                  <a:srgbClr val="0000CC"/>
                </a:solidFill>
              </a:rPr>
              <a:t>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sz="2800" i="1" dirty="0">
                <a:solidFill>
                  <a:srgbClr val="0000CC"/>
                </a:solidFill>
              </a:rPr>
              <a:t>Wilson v. Transparent Glazing Systems</a:t>
            </a:r>
            <a:r>
              <a:rPr lang="en-CA" sz="2800" dirty="0">
                <a:solidFill>
                  <a:srgbClr val="0000CC"/>
                </a:solidFill>
              </a:rPr>
              <a:t> </a:t>
            </a:r>
            <a:r>
              <a:rPr lang="en-CA" sz="2800" dirty="0"/>
              <a:t>(BCHRT): employer obligation to ask if medication was affecting ability to perform job</a:t>
            </a:r>
          </a:p>
          <a:p>
            <a:pPr marL="0" indent="0">
              <a:buNone/>
            </a:pPr>
            <a:r>
              <a:rPr lang="en-CA" sz="2800" i="1" dirty="0">
                <a:solidFill>
                  <a:srgbClr val="0000CC"/>
                </a:solidFill>
              </a:rPr>
              <a:t>Calgary (City) v Canadian Union of Public Employees</a:t>
            </a:r>
            <a:r>
              <a:rPr lang="en-CA" sz="2800" dirty="0">
                <a:solidFill>
                  <a:srgbClr val="0000CC"/>
                </a:solidFill>
              </a:rPr>
              <a:t> </a:t>
            </a:r>
            <a:r>
              <a:rPr lang="en-CA" sz="2800" dirty="0"/>
              <a:t>(2015, Alberta): duty to accommodate off-hours use of medical marijuana even in a safety-sensitive position</a:t>
            </a:r>
            <a:endParaRPr lang="en-CA" sz="2800" i="1" dirty="0"/>
          </a:p>
          <a:p>
            <a:pPr marL="385763" indent="-385763">
              <a:buFont typeface="+mj-lt"/>
              <a:buAutoNum type="arabicPeriod"/>
            </a:pPr>
            <a:endParaRPr lang="en-CA" sz="2800" i="1" dirty="0"/>
          </a:p>
          <a:p>
            <a:pPr marL="385763" indent="-385763">
              <a:buFont typeface="+mj-lt"/>
              <a:buAutoNum type="arabicPeriod"/>
            </a:pPr>
            <a:endParaRPr lang="en-CA" sz="2800" i="1" dirty="0"/>
          </a:p>
        </p:txBody>
      </p:sp>
    </p:spTree>
    <p:extLst>
      <p:ext uri="{BB962C8B-B14F-4D97-AF65-F5344CB8AC3E}">
        <p14:creationId xmlns:p14="http://schemas.microsoft.com/office/powerpoint/2010/main" val="26480561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Dos and Don’ts</a:t>
            </a:r>
            <a:endParaRPr lang="en-US" b="1" dirty="0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160" y="1605508"/>
            <a:ext cx="5943600" cy="3394472"/>
          </a:xfrm>
        </p:spPr>
        <p:txBody>
          <a:bodyPr/>
          <a:lstStyle/>
          <a:p>
            <a:pPr marL="0" indent="0" algn="ctr">
              <a:buNone/>
            </a:pPr>
            <a:endParaRPr lang="en-CA" i="1" dirty="0"/>
          </a:p>
          <a:p>
            <a:pPr marL="0" indent="0" algn="ctr">
              <a:buNone/>
            </a:pPr>
            <a:endParaRPr lang="en-CA" i="1" dirty="0"/>
          </a:p>
          <a:p>
            <a:pPr marL="0" indent="0" algn="ctr">
              <a:buNone/>
            </a:pPr>
            <a:r>
              <a:rPr lang="en-CA" sz="4000" b="1" i="1" dirty="0">
                <a:solidFill>
                  <a:srgbClr val="00B050"/>
                </a:solidFill>
              </a:rPr>
              <a:t>DO:</a:t>
            </a:r>
            <a:endParaRPr lang="en-US" sz="4000" b="1" i="1" dirty="0">
              <a:solidFill>
                <a:srgbClr val="00B05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3568" y="1417638"/>
            <a:ext cx="705678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800" dirty="0">
                <a:latin typeface="+mj-lt"/>
              </a:rPr>
              <a:t>Obtain information </a:t>
            </a:r>
            <a:r>
              <a:rPr lang="en-CA" sz="2800" dirty="0">
                <a:solidFill>
                  <a:srgbClr val="00B050"/>
                </a:solidFill>
                <a:latin typeface="+mj-lt"/>
              </a:rPr>
              <a:t>speaking directly to employee’s ability to do job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800" dirty="0">
                <a:latin typeface="+mj-lt"/>
              </a:rPr>
              <a:t>Consider </a:t>
            </a:r>
            <a:r>
              <a:rPr lang="en-CA" sz="2800" dirty="0">
                <a:solidFill>
                  <a:srgbClr val="00B050"/>
                </a:solidFill>
                <a:latin typeface="+mj-lt"/>
              </a:rPr>
              <a:t>hazards</a:t>
            </a:r>
            <a:r>
              <a:rPr lang="en-CA" sz="2800" dirty="0">
                <a:latin typeface="+mj-lt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800" dirty="0">
                <a:latin typeface="+mj-lt"/>
              </a:rPr>
              <a:t>Request as </a:t>
            </a:r>
            <a:r>
              <a:rPr lang="en-CA" sz="2800" dirty="0">
                <a:solidFill>
                  <a:srgbClr val="00B050"/>
                </a:solidFill>
                <a:latin typeface="+mj-lt"/>
              </a:rPr>
              <a:t>much information as possible to make decisions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800" dirty="0">
                <a:solidFill>
                  <a:srgbClr val="00B050"/>
                </a:solidFill>
                <a:latin typeface="+mj-lt"/>
              </a:rPr>
              <a:t>Document </a:t>
            </a:r>
            <a:r>
              <a:rPr lang="en-CA" sz="2800" dirty="0">
                <a:latin typeface="+mj-lt"/>
              </a:rPr>
              <a:t>thorough assessment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latin typeface="+mj-lt"/>
            </a:endParaRPr>
          </a:p>
        </p:txBody>
      </p:sp>
      <p:pic>
        <p:nvPicPr>
          <p:cNvPr id="5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96136" y="3804022"/>
            <a:ext cx="2391916" cy="2391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1404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build="p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Dos and Don’ts</a:t>
            </a:r>
            <a:endParaRPr lang="en-US" b="1" dirty="0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430010"/>
            <a:ext cx="5943600" cy="3394472"/>
          </a:xfrm>
        </p:spPr>
        <p:txBody>
          <a:bodyPr/>
          <a:lstStyle/>
          <a:p>
            <a:pPr marL="0" indent="0" algn="ctr">
              <a:buNone/>
            </a:pPr>
            <a:endParaRPr lang="en-CA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CA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CA" sz="4000" b="1" i="1" dirty="0">
                <a:solidFill>
                  <a:srgbClr val="FF0000"/>
                </a:solidFill>
              </a:rPr>
              <a:t>DON’T</a:t>
            </a:r>
            <a:endParaRPr lang="en-US" sz="4000" b="1" i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7780" y="1750315"/>
            <a:ext cx="70567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800" dirty="0">
                <a:latin typeface="+mj-lt"/>
              </a:rPr>
              <a:t>Request </a:t>
            </a:r>
            <a:r>
              <a:rPr lang="en-CA" sz="2800" dirty="0">
                <a:solidFill>
                  <a:srgbClr val="FF0000"/>
                </a:solidFill>
                <a:latin typeface="+mj-lt"/>
              </a:rPr>
              <a:t>specific diagnosis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800" dirty="0">
                <a:latin typeface="+mj-lt"/>
              </a:rPr>
              <a:t>Request information </a:t>
            </a:r>
            <a:r>
              <a:rPr lang="en-CA" sz="2800" dirty="0">
                <a:solidFill>
                  <a:srgbClr val="FF0000"/>
                </a:solidFill>
                <a:latin typeface="+mj-lt"/>
              </a:rPr>
              <a:t>irrelevant to job duties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800" dirty="0">
                <a:solidFill>
                  <a:srgbClr val="FF0000"/>
                </a:solidFill>
                <a:latin typeface="+mj-lt"/>
              </a:rPr>
              <a:t>Request entire medical file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3816370"/>
            <a:ext cx="2016224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034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build="p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CC"/>
                </a:solidFill>
              </a:rPr>
              <a:t>Implementing Policies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CC"/>
                </a:solidFill>
              </a:rPr>
              <a:t>Incorporate</a:t>
            </a:r>
            <a:r>
              <a:rPr lang="en-US" dirty="0"/>
              <a:t> into employment contracts</a:t>
            </a:r>
          </a:p>
          <a:p>
            <a:r>
              <a:rPr lang="en-US" dirty="0">
                <a:solidFill>
                  <a:srgbClr val="0000CC"/>
                </a:solidFill>
              </a:rPr>
              <a:t>Publicize</a:t>
            </a:r>
            <a:r>
              <a:rPr lang="en-US" dirty="0"/>
              <a:t> policies</a:t>
            </a:r>
          </a:p>
          <a:p>
            <a:r>
              <a:rPr lang="en-US" dirty="0">
                <a:solidFill>
                  <a:srgbClr val="0000CC"/>
                </a:solidFill>
              </a:rPr>
              <a:t>Train</a:t>
            </a:r>
            <a:r>
              <a:rPr lang="en-US" dirty="0"/>
              <a:t> </a:t>
            </a:r>
            <a:r>
              <a:rPr lang="en-US" u="sng" dirty="0"/>
              <a:t>all</a:t>
            </a:r>
            <a:r>
              <a:rPr lang="en-US" dirty="0"/>
              <a:t> employees: staff, managers, supervisors, executives</a:t>
            </a:r>
          </a:p>
          <a:p>
            <a:r>
              <a:rPr lang="en-US" dirty="0">
                <a:solidFill>
                  <a:srgbClr val="0000CC"/>
                </a:solidFill>
              </a:rPr>
              <a:t>Monitor </a:t>
            </a:r>
            <a:r>
              <a:rPr lang="en-US" dirty="0"/>
              <a:t>behaviour</a:t>
            </a:r>
          </a:p>
          <a:p>
            <a:r>
              <a:rPr lang="en-CA" dirty="0">
                <a:solidFill>
                  <a:srgbClr val="0000CC"/>
                </a:solidFill>
              </a:rPr>
              <a:t>Discipline </a:t>
            </a:r>
            <a:r>
              <a:rPr lang="en-CA" dirty="0"/>
              <a:t>offenders</a:t>
            </a:r>
            <a:endParaRPr lang="en-US" dirty="0"/>
          </a:p>
          <a:p>
            <a:r>
              <a:rPr lang="en-US" dirty="0">
                <a:solidFill>
                  <a:srgbClr val="0000CC"/>
                </a:solidFill>
              </a:rPr>
              <a:t>Update</a:t>
            </a:r>
            <a:r>
              <a:rPr lang="en-US" dirty="0"/>
              <a:t> regularly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58A17-86E3-454C-9DF0-97511CE7967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72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9960" y="240608"/>
            <a:ext cx="5759212" cy="1143000"/>
          </a:xfrm>
          <a:noFill/>
          <a:ln/>
        </p:spPr>
        <p:txBody>
          <a:bodyPr/>
          <a:lstStyle/>
          <a:p>
            <a:pPr algn="l"/>
            <a:r>
              <a:rPr lang="en-CA" sz="3600" b="1" dirty="0">
                <a:solidFill>
                  <a:srgbClr val="7030A0"/>
                </a:solidFill>
              </a:rPr>
              <a:t>Design a </a:t>
            </a:r>
            <a:r>
              <a:rPr lang="en-CA" sz="3600" b="1" dirty="0" smtClean="0">
                <a:solidFill>
                  <a:srgbClr val="7030A0"/>
                </a:solidFill>
              </a:rPr>
              <a:t>Drug </a:t>
            </a:r>
            <a:r>
              <a:rPr lang="en-CA" sz="3600" b="1" dirty="0">
                <a:solidFill>
                  <a:srgbClr val="7030A0"/>
                </a:solidFill>
              </a:rPr>
              <a:t>Policy</a:t>
            </a:r>
            <a:endParaRPr lang="en-US" sz="3600" b="1" dirty="0">
              <a:solidFill>
                <a:srgbClr val="7030A0"/>
              </a:solidFill>
            </a:endParaRP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9572" y="2362200"/>
            <a:ext cx="8229600" cy="4495800"/>
          </a:xfrm>
          <a:noFill/>
          <a:ln/>
        </p:spPr>
        <p:txBody>
          <a:bodyPr/>
          <a:lstStyle/>
          <a:p>
            <a:r>
              <a:rPr lang="en-CA" dirty="0">
                <a:solidFill>
                  <a:srgbClr val="7030A0"/>
                </a:solidFill>
              </a:rPr>
              <a:t>Collaborate</a:t>
            </a:r>
            <a:r>
              <a:rPr lang="en-CA" dirty="0"/>
              <a:t> with workplace health and safety committee</a:t>
            </a:r>
          </a:p>
          <a:p>
            <a:r>
              <a:rPr lang="en-CA" dirty="0" smtClean="0">
                <a:solidFill>
                  <a:srgbClr val="7030A0"/>
                </a:solidFill>
              </a:rPr>
              <a:t>Effective</a:t>
            </a:r>
            <a:r>
              <a:rPr lang="en-CA" dirty="0">
                <a:solidFill>
                  <a:srgbClr val="7030A0"/>
                </a:solidFill>
              </a:rPr>
              <a:t>, precise communication </a:t>
            </a:r>
            <a:r>
              <a:rPr lang="en-CA" dirty="0"/>
              <a:t>of </a:t>
            </a:r>
            <a:r>
              <a:rPr lang="en-CA" dirty="0" smtClean="0"/>
              <a:t>employee </a:t>
            </a:r>
            <a:r>
              <a:rPr lang="en-CA" dirty="0"/>
              <a:t>entitlements and obligations </a:t>
            </a:r>
          </a:p>
          <a:p>
            <a:r>
              <a:rPr lang="en-CA" dirty="0" smtClean="0"/>
              <a:t>What </a:t>
            </a:r>
            <a:r>
              <a:rPr lang="en-CA" dirty="0"/>
              <a:t>is </a:t>
            </a:r>
            <a:r>
              <a:rPr lang="en-CA" dirty="0" smtClean="0">
                <a:solidFill>
                  <a:srgbClr val="7030A0"/>
                </a:solidFill>
              </a:rPr>
              <a:t>acceptable and not</a:t>
            </a:r>
          </a:p>
          <a:p>
            <a:pPr lvl="1"/>
            <a:r>
              <a:rPr lang="en-CA" dirty="0" smtClean="0">
                <a:solidFill>
                  <a:srgbClr val="7030A0"/>
                </a:solidFill>
              </a:rPr>
              <a:t>what about prescription medication?</a:t>
            </a:r>
            <a:endParaRPr lang="en-CA" dirty="0">
              <a:solidFill>
                <a:srgbClr val="7030A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4016"/>
            <a:ext cx="2438400" cy="2200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615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sz="2800" dirty="0"/>
          </a:p>
          <a:p>
            <a:r>
              <a:rPr lang="en-CA" sz="2800" dirty="0">
                <a:solidFill>
                  <a:srgbClr val="7030A0"/>
                </a:solidFill>
              </a:rPr>
              <a:t>Accommodating disability </a:t>
            </a:r>
            <a:r>
              <a:rPr lang="en-CA" sz="2800" dirty="0"/>
              <a:t>= </a:t>
            </a:r>
            <a:r>
              <a:rPr lang="en-CA" sz="2800" dirty="0">
                <a:solidFill>
                  <a:srgbClr val="00B0F0"/>
                </a:solidFill>
              </a:rPr>
              <a:t>accommodating treatment</a:t>
            </a:r>
          </a:p>
          <a:p>
            <a:r>
              <a:rPr lang="en-CA" sz="2800" dirty="0">
                <a:solidFill>
                  <a:srgbClr val="00B0F0"/>
                </a:solidFill>
              </a:rPr>
              <a:t>Treat all requests </a:t>
            </a:r>
            <a:r>
              <a:rPr lang="en-CA" sz="2800" dirty="0"/>
              <a:t>for accommodation seriously</a:t>
            </a:r>
          </a:p>
          <a:p>
            <a:r>
              <a:rPr lang="en-CA" sz="2800" dirty="0">
                <a:solidFill>
                  <a:srgbClr val="00B0F0"/>
                </a:solidFill>
              </a:rPr>
              <a:t>Educate</a:t>
            </a:r>
            <a:r>
              <a:rPr lang="en-CA" sz="2800" dirty="0">
                <a:solidFill>
                  <a:srgbClr val="002060"/>
                </a:solidFill>
              </a:rPr>
              <a:t> yourself </a:t>
            </a:r>
            <a:r>
              <a:rPr lang="en-CA" sz="2800" dirty="0"/>
              <a:t>about medical marijuana</a:t>
            </a:r>
          </a:p>
          <a:p>
            <a:r>
              <a:rPr lang="en-CA" sz="2800" dirty="0">
                <a:solidFill>
                  <a:srgbClr val="00B0F0"/>
                </a:solidFill>
              </a:rPr>
              <a:t>Document</a:t>
            </a:r>
            <a:r>
              <a:rPr lang="en-CA" sz="2800" dirty="0"/>
              <a:t> all efforts to accommodate </a:t>
            </a:r>
          </a:p>
          <a:p>
            <a:pPr marL="0" indent="0" algn="ctr">
              <a:buNone/>
            </a:pPr>
            <a:endParaRPr lang="en-CA" sz="36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CA" sz="3600" dirty="0">
                <a:solidFill>
                  <a:srgbClr val="FF0000"/>
                </a:solidFill>
              </a:rPr>
              <a:t>GET LEGAL ADVICE</a:t>
            </a:r>
          </a:p>
          <a:p>
            <a:endParaRPr 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943582" y="528828"/>
            <a:ext cx="57592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defRPr>
            </a:lvl9pPr>
          </a:lstStyle>
          <a:p>
            <a:pPr algn="l"/>
            <a:r>
              <a:rPr lang="en-CA" sz="3600" b="1" dirty="0">
                <a:solidFill>
                  <a:srgbClr val="7030A0"/>
                </a:solidFill>
              </a:rPr>
              <a:t>Avoid a Human Rights Lawsuit</a:t>
            </a:r>
            <a:endParaRPr lang="en-US" sz="3600" b="1" dirty="0">
              <a:solidFill>
                <a:srgbClr val="7030A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0"/>
            <a:ext cx="2438400" cy="2200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2794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7EF5C-15DA-4A4E-B47F-28A800EC3DE5}" type="slidenum">
              <a:rPr lang="en-US">
                <a:solidFill>
                  <a:srgbClr val="000000"/>
                </a:solidFill>
              </a:rPr>
              <a:pPr/>
              <a:t>16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7043" name="Rectangle 19"/>
          <p:cNvSpPr>
            <a:spLocks noGrp="1" noChangeArrowheads="1"/>
          </p:cNvSpPr>
          <p:nvPr>
            <p:ph type="subTitle" idx="4294967295"/>
          </p:nvPr>
        </p:nvSpPr>
        <p:spPr>
          <a:xfrm>
            <a:off x="827584" y="692697"/>
            <a:ext cx="7453809" cy="4877152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</a:rPr>
              <a:t/>
            </a:r>
            <a:br>
              <a:rPr lang="en-US" sz="1800" dirty="0">
                <a:solidFill>
                  <a:schemeClr val="accent2"/>
                </a:solidFill>
              </a:rPr>
            </a:br>
            <a:r>
              <a:rPr lang="en-US" sz="2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Stuart E. Rudner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en-US" sz="20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srudner@rudnermacdonald.com</a:t>
            </a:r>
            <a:r>
              <a:rPr lang="en-US" sz="20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York Region</a:t>
            </a:r>
            <a:r>
              <a:rPr lang="en-US" sz="20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905-530-2484</a:t>
            </a:r>
            <a:br>
              <a:rPr lang="en-US" sz="20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Toronto</a:t>
            </a:r>
            <a:r>
              <a:rPr lang="en-US" sz="20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416-640-6402</a:t>
            </a:r>
            <a:br>
              <a:rPr lang="en-US" sz="20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www.rudnermacdonald.com</a:t>
            </a:r>
            <a:endParaRPr lang="en-US" sz="20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80000"/>
              </a:lnSpc>
              <a:buNone/>
            </a:pPr>
            <a:endParaRPr lang="en-CA" sz="15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en-CA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en-CA" sz="16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CanadianHRLaw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CA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Connect </a:t>
            </a:r>
            <a:r>
              <a:rPr lang="en-CA" sz="16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me, join the </a:t>
            </a:r>
            <a:br>
              <a:rPr lang="en-CA" sz="16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600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Canadian HR Law </a:t>
            </a:r>
            <a:r>
              <a:rPr lang="en-CA" sz="16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Group and visit the Rudner MacDonald Page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CA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www.rudnermacdonald.com/blog</a:t>
            </a:r>
            <a:r>
              <a:rPr lang="en-CA" sz="1600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CA" sz="1600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600" i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www.hrreporter.com/blog/canadian-hr-law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CA" sz="16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Rudner MacDonald Page</a:t>
            </a:r>
            <a:endParaRPr lang="en-CA" sz="1600" b="1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CA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Canadian </a:t>
            </a:r>
            <a:r>
              <a:rPr lang="en-CA" sz="16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 Law, Rudner MacDonald Page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CA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Rudner </a:t>
            </a:r>
            <a:r>
              <a:rPr lang="en-CA" sz="16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MacDonald channel</a:t>
            </a:r>
            <a:endParaRPr lang="en-US" sz="16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 descr="CHRR2159-16 HR_readers choice_emp-lab-law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4488" y="5569850"/>
            <a:ext cx="1025624" cy="1163904"/>
          </a:xfrm>
          <a:prstGeom prst="rect">
            <a:avLst/>
          </a:prstGeom>
          <a:noFill/>
        </p:spPr>
      </p:pic>
      <p:sp>
        <p:nvSpPr>
          <p:cNvPr id="2" name="AutoShape 2" descr="Image result for google+ ic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AutoShape 6" descr="http://www.iconarchive.com/download/i75851/martz90/circle/google-plus.ic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pic>
        <p:nvPicPr>
          <p:cNvPr id="14" name="Picture 13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740" y="4563742"/>
            <a:ext cx="255905" cy="263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92326" y="2797504"/>
            <a:ext cx="256054" cy="26215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03848" y="3090575"/>
            <a:ext cx="280440" cy="26824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80732" y="3567022"/>
            <a:ext cx="323116" cy="26215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199693" y="4018124"/>
            <a:ext cx="292633" cy="26215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483768" y="4259687"/>
            <a:ext cx="317019" cy="34140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808" y="5931404"/>
            <a:ext cx="1992560" cy="677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08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</a:t>
            </a:r>
            <a:r>
              <a:rPr lang="en-CA" dirty="0">
                <a:solidFill>
                  <a:srgbClr val="0000CC"/>
                </a:solidFill>
              </a:rPr>
              <a:t>Duty to Accommodate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Employers are under a duty to accommodate, up to the point of </a:t>
            </a:r>
            <a:r>
              <a:rPr lang="en-CA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undue hardship,</a:t>
            </a:r>
            <a:r>
              <a:rPr lang="en-C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 employee protected by the Ontario Human Rights Code’s “</a:t>
            </a:r>
            <a:r>
              <a:rPr lang="en-CA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grounds of discrimination</a:t>
            </a:r>
            <a:r>
              <a:rPr lang="en-C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0" indent="0">
              <a:buNone/>
            </a:pPr>
            <a:endParaRPr lang="en-C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CA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Subject to bona fide occupational requirement</a:t>
            </a:r>
          </a:p>
          <a:p>
            <a:pPr marL="0" indent="0">
              <a:buNone/>
            </a:pPr>
            <a:endParaRPr lang="en-CA" sz="2000" b="1" dirty="0">
              <a:effectLst/>
            </a:endParaRPr>
          </a:p>
          <a:p>
            <a:pPr marL="0" indent="0">
              <a:buNone/>
            </a:pPr>
            <a:endParaRPr lang="en-CA" sz="2000" b="1" dirty="0">
              <a:effectLst/>
            </a:endParaRPr>
          </a:p>
          <a:p>
            <a:pPr lvl="1"/>
            <a:endParaRPr lang="en-CA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58A17-86E3-454C-9DF0-97511CE7967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774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Undue Hardship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Accommodation not required if it causes </a:t>
            </a:r>
            <a:r>
              <a:rPr lang="en-CA" b="1" dirty="0"/>
              <a:t>undue hardship</a:t>
            </a:r>
            <a:r>
              <a:rPr lang="en-CA" dirty="0"/>
              <a:t>.</a:t>
            </a:r>
          </a:p>
          <a:p>
            <a:r>
              <a:rPr lang="en-CA" b="1" dirty="0"/>
              <a:t>High standard to meet</a:t>
            </a:r>
            <a:endParaRPr lang="en-CA" dirty="0"/>
          </a:p>
          <a:p>
            <a:r>
              <a:rPr lang="en-CA" dirty="0"/>
              <a:t>Severe </a:t>
            </a:r>
            <a:r>
              <a:rPr lang="en-CA" dirty="0">
                <a:solidFill>
                  <a:srgbClr val="FF0000"/>
                </a:solidFill>
              </a:rPr>
              <a:t>negative</a:t>
            </a:r>
            <a:r>
              <a:rPr lang="en-CA" dirty="0"/>
              <a:t> effects outweigh </a:t>
            </a:r>
            <a:r>
              <a:rPr lang="en-CA" dirty="0">
                <a:solidFill>
                  <a:srgbClr val="FF0000"/>
                </a:solidFill>
              </a:rPr>
              <a:t>benefit</a:t>
            </a:r>
            <a:r>
              <a:rPr lang="en-CA" dirty="0"/>
              <a:t> of accommodation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58A17-86E3-454C-9DF0-97511CE79678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4514850"/>
            <a:ext cx="2486025" cy="158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818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What is (or is not) Undue Hardship?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Consider:</a:t>
            </a:r>
          </a:p>
          <a:p>
            <a:pPr marL="971550" lvl="1" indent="-514350">
              <a:buAutoNum type="arabicPeriod"/>
            </a:pPr>
            <a:r>
              <a:rPr lang="en-CA" dirty="0">
                <a:solidFill>
                  <a:srgbClr val="00B050"/>
                </a:solidFill>
              </a:rPr>
              <a:t>Financial Costs (bankruptcy?)</a:t>
            </a:r>
          </a:p>
          <a:p>
            <a:pPr marL="971550" lvl="1" indent="-514350">
              <a:buAutoNum type="arabicPeriod"/>
            </a:pPr>
            <a:r>
              <a:rPr lang="en-CA" dirty="0"/>
              <a:t>Health and safety risks</a:t>
            </a:r>
          </a:p>
          <a:p>
            <a:pPr marL="1371600" lvl="2" indent="-514350"/>
            <a:r>
              <a:rPr lang="en-CA" dirty="0"/>
              <a:t>E.g. second-hand smoke</a:t>
            </a:r>
          </a:p>
          <a:p>
            <a:pPr marL="457200" lvl="1" indent="0">
              <a:buNone/>
            </a:pPr>
            <a:r>
              <a:rPr lang="en-CA" dirty="0"/>
              <a:t>3.	</a:t>
            </a:r>
            <a:r>
              <a:rPr lang="en-CA" dirty="0">
                <a:solidFill>
                  <a:srgbClr val="00B050"/>
                </a:solidFill>
              </a:rPr>
              <a:t>Impact on nature of operation</a:t>
            </a:r>
          </a:p>
          <a:p>
            <a:pPr marL="457200" lvl="1" indent="0">
              <a:buNone/>
            </a:pPr>
            <a:r>
              <a:rPr lang="en-CA" dirty="0">
                <a:solidFill>
                  <a:srgbClr val="FF0000"/>
                </a:solidFill>
              </a:rPr>
              <a:t>NOT</a:t>
            </a:r>
          </a:p>
          <a:p>
            <a:r>
              <a:rPr lang="en-CA" sz="2800" dirty="0">
                <a:solidFill>
                  <a:srgbClr val="FF0000"/>
                </a:solidFill>
              </a:rPr>
              <a:t>Business Inconvenience</a:t>
            </a:r>
          </a:p>
          <a:p>
            <a:r>
              <a:rPr lang="en-CA" sz="2800" dirty="0">
                <a:solidFill>
                  <a:srgbClr val="FF0000"/>
                </a:solidFill>
              </a:rPr>
              <a:t>Customer/Staff Complaints </a:t>
            </a:r>
          </a:p>
          <a:p>
            <a:pPr marL="457200" lvl="1" indent="0">
              <a:buNone/>
            </a:pPr>
            <a:endParaRPr lang="en-CA" dirty="0"/>
          </a:p>
          <a:p>
            <a:pPr marL="457200" lvl="1" indent="0">
              <a:buNone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58A17-86E3-454C-9DF0-97511CE79678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5921" y="1844824"/>
            <a:ext cx="2418527" cy="1866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589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What is Undue Hardship?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495800"/>
          </a:xfrm>
        </p:spPr>
        <p:txBody>
          <a:bodyPr/>
          <a:lstStyle/>
          <a:p>
            <a:r>
              <a:rPr lang="en-CA" dirty="0">
                <a:solidFill>
                  <a:srgbClr val="FF0000"/>
                </a:solidFill>
              </a:rPr>
              <a:t>High standard to establish cost as undue hardship </a:t>
            </a:r>
            <a:r>
              <a:rPr lang="en-CA" dirty="0"/>
              <a:t>– needs to be:</a:t>
            </a:r>
          </a:p>
          <a:p>
            <a:pPr lvl="1"/>
            <a:r>
              <a:rPr lang="en-CA" dirty="0"/>
              <a:t>Quantifiable</a:t>
            </a:r>
          </a:p>
          <a:p>
            <a:pPr lvl="1"/>
            <a:r>
              <a:rPr lang="en-CA" dirty="0"/>
              <a:t>Related to accommodation</a:t>
            </a:r>
          </a:p>
          <a:p>
            <a:pPr lvl="1"/>
            <a:r>
              <a:rPr lang="en-CA" dirty="0"/>
              <a:t>So substantial it would alter essential nature/viability of enterprise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58A17-86E3-454C-9DF0-97511CE7967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4406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58A17-86E3-454C-9DF0-97511CE79678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27793" y="3068960"/>
            <a:ext cx="7886700" cy="2852737"/>
          </a:xfrm>
        </p:spPr>
        <p:txBody>
          <a:bodyPr/>
          <a:lstStyle/>
          <a:p>
            <a:pPr algn="r"/>
            <a:r>
              <a:rPr lang="en-CA" dirty="0">
                <a:solidFill>
                  <a:srgbClr val="0000CC"/>
                </a:solidFill>
              </a:rPr>
              <a:t>The Accommodation </a:t>
            </a:r>
            <a:r>
              <a:rPr lang="en-CA" dirty="0">
                <a:solidFill>
                  <a:srgbClr val="FFC000"/>
                </a:solidFill>
              </a:rPr>
              <a:t>Process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981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216" y="457200"/>
            <a:ext cx="8229600" cy="1143000"/>
          </a:xfrm>
        </p:spPr>
        <p:txBody>
          <a:bodyPr/>
          <a:lstStyle/>
          <a:p>
            <a:r>
              <a:rPr lang="en-US" i="1" dirty="0">
                <a:solidFill>
                  <a:srgbClr val="00B050"/>
                </a:solidFill>
              </a:rPr>
              <a:t>Canada v. Johnstone</a:t>
            </a:r>
            <a:r>
              <a:rPr lang="en-US" dirty="0">
                <a:solidFill>
                  <a:srgbClr val="00B050"/>
                </a:solidFill>
              </a:rPr>
              <a:t>, 2013 FC 113</a:t>
            </a:r>
            <a:br>
              <a:rPr lang="en-US" dirty="0">
                <a:solidFill>
                  <a:srgbClr val="00B050"/>
                </a:solidFill>
              </a:rPr>
            </a:b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Clr>
                <a:srgbClr val="0000FF"/>
              </a:buClr>
              <a:buFont typeface="Wingdings" charset="2"/>
              <a:buChar char="§"/>
            </a:pPr>
            <a:r>
              <a:rPr lang="en-US" sz="2800" dirty="0"/>
              <a:t>Employers </a:t>
            </a:r>
            <a:r>
              <a:rPr lang="en-US" sz="2800" dirty="0">
                <a:solidFill>
                  <a:srgbClr val="00B050"/>
                </a:solidFill>
              </a:rPr>
              <a:t>cannot dismiss requests for accommodation out of hand</a:t>
            </a:r>
          </a:p>
          <a:p>
            <a:pPr>
              <a:lnSpc>
                <a:spcPct val="80000"/>
              </a:lnSpc>
              <a:buClr>
                <a:srgbClr val="0000FF"/>
              </a:buClr>
              <a:buFont typeface="Wingdings" charset="2"/>
              <a:buChar char="§"/>
            </a:pPr>
            <a:r>
              <a:rPr lang="en-US" sz="2800" dirty="0"/>
              <a:t>For any accommodation request</a:t>
            </a:r>
          </a:p>
          <a:p>
            <a:pPr lvl="1">
              <a:lnSpc>
                <a:spcPct val="80000"/>
              </a:lnSpc>
              <a:buClr>
                <a:srgbClr val="0000FF"/>
              </a:buClr>
              <a:buFont typeface="Wingdings" charset="2"/>
              <a:buChar char="§"/>
            </a:pPr>
            <a:r>
              <a:rPr lang="en-US" dirty="0"/>
              <a:t>onus is on employees to provide detailed information </a:t>
            </a:r>
          </a:p>
          <a:p>
            <a:pPr lvl="1">
              <a:lnSpc>
                <a:spcPct val="80000"/>
              </a:lnSpc>
              <a:buClr>
                <a:srgbClr val="0000FF"/>
              </a:buClr>
              <a:buFont typeface="Wingdings" charset="2"/>
              <a:buChar char="§"/>
            </a:pPr>
            <a:r>
              <a:rPr lang="en-US" dirty="0">
                <a:solidFill>
                  <a:srgbClr val="7030A0"/>
                </a:solidFill>
              </a:rPr>
              <a:t>employees are not entitled to dictate preferred form of accommodation</a:t>
            </a:r>
          </a:p>
          <a:p>
            <a:pPr lvl="1">
              <a:lnSpc>
                <a:spcPct val="80000"/>
              </a:lnSpc>
              <a:buClr>
                <a:srgbClr val="0000FF"/>
              </a:buClr>
              <a:buFont typeface="Wingdings" charset="2"/>
              <a:buChar char="§"/>
            </a:pPr>
            <a:r>
              <a:rPr lang="en-US" dirty="0"/>
              <a:t>employer can assess options and determine if any are viable. </a:t>
            </a:r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58A17-86E3-454C-9DF0-97511CE7967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161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Process of Accommodation</a:t>
            </a:r>
            <a:endParaRPr lang="en-C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495800"/>
          </a:xfrm>
        </p:spPr>
        <p:txBody>
          <a:bodyPr/>
          <a:lstStyle/>
          <a:p>
            <a:r>
              <a:rPr lang="en-CA" sz="2800" dirty="0"/>
              <a:t>Process is to be </a:t>
            </a:r>
            <a:r>
              <a:rPr lang="en-CA" sz="2800" dirty="0">
                <a:solidFill>
                  <a:srgbClr val="0000CC"/>
                </a:solidFill>
              </a:rPr>
              <a:t>2 (or 3) way dialogue</a:t>
            </a:r>
          </a:p>
          <a:p>
            <a:r>
              <a:rPr lang="en-CA" sz="2800" dirty="0"/>
              <a:t>Request </a:t>
            </a:r>
            <a:r>
              <a:rPr lang="en-CA" sz="2800" dirty="0">
                <a:solidFill>
                  <a:srgbClr val="FF0000"/>
                </a:solidFill>
              </a:rPr>
              <a:t>medical documentation </a:t>
            </a:r>
            <a:r>
              <a:rPr lang="en-CA" sz="2800" dirty="0"/>
              <a:t>from employee on ability to safely carry out duties</a:t>
            </a:r>
          </a:p>
          <a:p>
            <a:r>
              <a:rPr lang="en-US" sz="2800" dirty="0"/>
              <a:t>Employer entitled to know: </a:t>
            </a:r>
          </a:p>
          <a:p>
            <a:pPr marL="0" indent="0" algn="ctr">
              <a:buNone/>
            </a:pPr>
            <a:r>
              <a:rPr lang="en-US" sz="2800" dirty="0">
                <a:solidFill>
                  <a:srgbClr val="FF0000"/>
                </a:solidFill>
                <a:latin typeface="Copperplate Gothic Bold" panose="020E0705020206020404" pitchFamily="34" charset="0"/>
              </a:rPr>
              <a:t>limitations on ability to carry out job functions</a:t>
            </a:r>
            <a:endParaRPr lang="en-US" sz="2800" dirty="0">
              <a:latin typeface="Copperplate Gothic Bold" panose="020E0705020206020404" pitchFamily="34" charset="0"/>
            </a:endParaRPr>
          </a:p>
          <a:p>
            <a:r>
              <a:rPr lang="en-CA" sz="2800" dirty="0">
                <a:solidFill>
                  <a:srgbClr val="FF0000"/>
                </a:solidFill>
              </a:rPr>
              <a:t>Assess need for accommodation</a:t>
            </a:r>
          </a:p>
          <a:p>
            <a:r>
              <a:rPr lang="en-CA" sz="2800" dirty="0">
                <a:solidFill>
                  <a:srgbClr val="FF0000"/>
                </a:solidFill>
              </a:rPr>
              <a:t>Then assess accommodation options</a:t>
            </a:r>
          </a:p>
          <a:p>
            <a:endParaRPr lang="en-CA" dirty="0"/>
          </a:p>
          <a:p>
            <a:endParaRPr lang="en-CA" dirty="0"/>
          </a:p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58A17-86E3-454C-9DF0-97511CE7967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965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rgbClr val="0000CC"/>
                </a:solidFill>
              </a:rPr>
              <a:t>What should </a:t>
            </a:r>
            <a:r>
              <a:rPr lang="en-CA" dirty="0">
                <a:solidFill>
                  <a:srgbClr val="FFC000"/>
                </a:solidFill>
              </a:rPr>
              <a:t>accommodation </a:t>
            </a:r>
            <a:r>
              <a:rPr lang="en-CA" dirty="0">
                <a:solidFill>
                  <a:srgbClr val="0000CC"/>
                </a:solidFill>
              </a:rPr>
              <a:t>look like? 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Modified or shuffled duties if necessary</a:t>
            </a:r>
          </a:p>
          <a:p>
            <a:r>
              <a:rPr lang="en-CA" dirty="0"/>
              <a:t>Modified hours</a:t>
            </a:r>
          </a:p>
          <a:p>
            <a:r>
              <a:rPr lang="en-CA" dirty="0"/>
              <a:t>Leave of absence</a:t>
            </a:r>
          </a:p>
          <a:p>
            <a:r>
              <a:rPr lang="en-CA" dirty="0"/>
              <a:t>etc</a:t>
            </a:r>
          </a:p>
          <a:p>
            <a:r>
              <a:rPr lang="en-CA" dirty="0"/>
              <a:t>Make sure it is clear when employee is required to report use of marijuana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58A17-86E3-454C-9DF0-97511CE7967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758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Slit">
  <a:themeElements>
    <a:clrScheme name="Slit 11">
      <a:dk1>
        <a:srgbClr val="000000"/>
      </a:dk1>
      <a:lt1>
        <a:srgbClr val="FFFFFF"/>
      </a:lt1>
      <a:dk2>
        <a:srgbClr val="000000"/>
      </a:dk2>
      <a:lt2>
        <a:srgbClr val="E7EDF1"/>
      </a:lt2>
      <a:accent1>
        <a:srgbClr val="F0EA00"/>
      </a:accent1>
      <a:accent2>
        <a:srgbClr val="0000CC"/>
      </a:accent2>
      <a:accent3>
        <a:srgbClr val="FFFFFF"/>
      </a:accent3>
      <a:accent4>
        <a:srgbClr val="000000"/>
      </a:accent4>
      <a:accent5>
        <a:srgbClr val="F6F3AA"/>
      </a:accent5>
      <a:accent6>
        <a:srgbClr val="0000B9"/>
      </a:accent6>
      <a:hlink>
        <a:srgbClr val="3333CC"/>
      </a:hlink>
      <a:folHlink>
        <a:srgbClr val="008080"/>
      </a:folHlink>
    </a:clrScheme>
    <a:fontScheme name="Sli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10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F0EA00"/>
        </a:accent1>
        <a:accent2>
          <a:srgbClr val="0000CC"/>
        </a:accent2>
        <a:accent3>
          <a:srgbClr val="E4EAEE"/>
        </a:accent3>
        <a:accent4>
          <a:srgbClr val="000000"/>
        </a:accent4>
        <a:accent5>
          <a:srgbClr val="F6F3AA"/>
        </a:accent5>
        <a:accent6>
          <a:srgbClr val="0000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11">
        <a:dk1>
          <a:srgbClr val="000000"/>
        </a:dk1>
        <a:lt1>
          <a:srgbClr val="FFFFFF"/>
        </a:lt1>
        <a:dk2>
          <a:srgbClr val="000000"/>
        </a:dk2>
        <a:lt2>
          <a:srgbClr val="E7EDF1"/>
        </a:lt2>
        <a:accent1>
          <a:srgbClr val="F0EA00"/>
        </a:accent1>
        <a:accent2>
          <a:srgbClr val="0000CC"/>
        </a:accent2>
        <a:accent3>
          <a:srgbClr val="FFFFFF"/>
        </a:accent3>
        <a:accent4>
          <a:srgbClr val="000000"/>
        </a:accent4>
        <a:accent5>
          <a:srgbClr val="F6F3AA"/>
        </a:accent5>
        <a:accent6>
          <a:srgbClr val="0000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 [Read-Only]" id="{F86F6E3F-2D87-4C4C-9F0B-024F04D8507F}" vid="{3A8C9FAD-179F-40CF-B2A6-E3400C07F29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9226</TotalTime>
  <Words>652</Words>
  <Application>Microsoft Office PowerPoint</Application>
  <PresentationFormat>On-screen Show (4:3)</PresentationFormat>
  <Paragraphs>136</Paragraphs>
  <Slides>16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Copperplate Gothic Bold</vt:lpstr>
      <vt:lpstr>Tahoma</vt:lpstr>
      <vt:lpstr>Times New Roman</vt:lpstr>
      <vt:lpstr>Wingdings</vt:lpstr>
      <vt:lpstr>Slit</vt:lpstr>
      <vt:lpstr>Medical Marijuana  in the Workplace</vt:lpstr>
      <vt:lpstr>The Duty to Accommodate</vt:lpstr>
      <vt:lpstr>Undue Hardship</vt:lpstr>
      <vt:lpstr>What is (or is not) Undue Hardship?</vt:lpstr>
      <vt:lpstr>What is Undue Hardship?</vt:lpstr>
      <vt:lpstr>The Accommodation Process</vt:lpstr>
      <vt:lpstr>Canada v. Johnstone, 2013 FC 113 </vt:lpstr>
      <vt:lpstr>Process of Accommodation</vt:lpstr>
      <vt:lpstr>What should accommodation look like? </vt:lpstr>
      <vt:lpstr>CASE LAW</vt:lpstr>
      <vt:lpstr>Dos and Don’ts</vt:lpstr>
      <vt:lpstr>Dos and Don’ts</vt:lpstr>
      <vt:lpstr>Implementing Policies</vt:lpstr>
      <vt:lpstr>Design a Drug Policy</vt:lpstr>
      <vt:lpstr>PowerPoint Presentation</vt:lpstr>
      <vt:lpstr>PowerPoint Presentation</vt:lpstr>
    </vt:vector>
  </TitlesOfParts>
  <Company>Davies Howe Partners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Employment Law in  Today’s Workplace</dc:title>
  <dc:creator>Stuart Rudner</dc:creator>
  <cp:lastModifiedBy>Stuart Rudner</cp:lastModifiedBy>
  <cp:revision>217</cp:revision>
  <dcterms:created xsi:type="dcterms:W3CDTF">2013-06-04T23:50:08Z</dcterms:created>
  <dcterms:modified xsi:type="dcterms:W3CDTF">2016-09-12T18:47:25Z</dcterms:modified>
</cp:coreProperties>
</file>